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322" r:id="rId6"/>
    <p:sldId id="272" r:id="rId7"/>
    <p:sldId id="289" r:id="rId8"/>
    <p:sldId id="351" r:id="rId9"/>
    <p:sldId id="371" r:id="rId10"/>
    <p:sldId id="374" r:id="rId11"/>
    <p:sldId id="373" r:id="rId12"/>
    <p:sldId id="360" r:id="rId13"/>
    <p:sldId id="388" r:id="rId14"/>
    <p:sldId id="389" r:id="rId15"/>
    <p:sldId id="390" r:id="rId16"/>
    <p:sldId id="391" r:id="rId17"/>
    <p:sldId id="392" r:id="rId18"/>
    <p:sldId id="363" r:id="rId19"/>
    <p:sldId id="370" r:id="rId20"/>
    <p:sldId id="372" r:id="rId21"/>
    <p:sldId id="350" r:id="rId22"/>
    <p:sldId id="364" r:id="rId23"/>
    <p:sldId id="367" r:id="rId24"/>
    <p:sldId id="328" r:id="rId25"/>
    <p:sldId id="333" r:id="rId26"/>
    <p:sldId id="338" r:id="rId27"/>
    <p:sldId id="335" r:id="rId28"/>
    <p:sldId id="337" r:id="rId29"/>
    <p:sldId id="340" r:id="rId30"/>
    <p:sldId id="324" r:id="rId31"/>
    <p:sldId id="376" r:id="rId32"/>
    <p:sldId id="377" r:id="rId33"/>
    <p:sldId id="301" r:id="rId34"/>
    <p:sldId id="294" r:id="rId35"/>
    <p:sldId id="378" r:id="rId36"/>
    <p:sldId id="383" r:id="rId37"/>
    <p:sldId id="381" r:id="rId38"/>
    <p:sldId id="382" r:id="rId39"/>
    <p:sldId id="384" r:id="rId40"/>
    <p:sldId id="304" r:id="rId41"/>
    <p:sldId id="312" r:id="rId42"/>
    <p:sldId id="313" r:id="rId43"/>
    <p:sldId id="311" r:id="rId44"/>
    <p:sldId id="314" r:id="rId45"/>
    <p:sldId id="315" r:id="rId46"/>
    <p:sldId id="316" r:id="rId47"/>
    <p:sldId id="320" r:id="rId48"/>
    <p:sldId id="323" r:id="rId49"/>
    <p:sldId id="387" r:id="rId50"/>
    <p:sldId id="385" r:id="rId51"/>
    <p:sldId id="380" r:id="rId52"/>
  </p:sldIdLst>
  <p:sldSz cx="9144000" cy="6858000" type="screen4x3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6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>
      <p:cViewPr varScale="1">
        <p:scale>
          <a:sx n="85" d="100"/>
          <a:sy n="85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EF09F71-ACF9-43AF-B764-E20279BC3728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0D544D2-0871-4A8E-ABEC-7A4996A8F0D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8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rbel"/>
              </a:defRPr>
            </a:lvl1pPr>
            <a:lvl2pPr>
              <a:defRPr>
                <a:latin typeface="Corbel"/>
              </a:defRPr>
            </a:lvl2pPr>
            <a:lvl3pPr>
              <a:defRPr>
                <a:latin typeface="Corbel"/>
              </a:defRPr>
            </a:lvl3pPr>
            <a:lvl4pPr>
              <a:defRPr>
                <a:latin typeface="Corbel"/>
              </a:defRPr>
            </a:lvl4pPr>
            <a:lvl5pPr>
              <a:defRPr>
                <a:latin typeface="Corbel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EF09F71-ACF9-43AF-B764-E20279BC3728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0D544D2-0871-4A8E-ABEC-7A4996A8F0D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427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rbel"/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rbel"/>
              </a:defRPr>
            </a:lvl1pPr>
            <a:lvl2pPr>
              <a:defRPr>
                <a:latin typeface="Corbel"/>
              </a:defRPr>
            </a:lvl2pPr>
            <a:lvl3pPr>
              <a:defRPr>
                <a:latin typeface="Corbel"/>
              </a:defRPr>
            </a:lvl3pPr>
            <a:lvl4pPr>
              <a:defRPr>
                <a:latin typeface="Corbel"/>
              </a:defRPr>
            </a:lvl4pPr>
            <a:lvl5pPr>
              <a:defRPr>
                <a:latin typeface="Corbel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EF09F71-ACF9-43AF-B764-E20279BC3728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0D544D2-0871-4A8E-ABEC-7A4996A8F0D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951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EF09F71-ACF9-43AF-B764-E20279BC3728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0D544D2-0871-4A8E-ABEC-7A4996A8F0D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457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1C0-FD54-458D-A289-7181BCF104B2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E0A8-8F9A-4875-A9B4-394661F0269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2162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1C0-FD54-458D-A289-7181BCF104B2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E0A8-8F9A-4875-A9B4-394661F0269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244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1C0-FD54-458D-A289-7181BCF104B2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E0A8-8F9A-4875-A9B4-394661F0269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271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1C0-FD54-458D-A289-7181BCF104B2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E0A8-8F9A-4875-A9B4-394661F0269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074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1C0-FD54-458D-A289-7181BCF104B2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E0A8-8F9A-4875-A9B4-394661F0269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3815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1C0-FD54-458D-A289-7181BCF104B2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E0A8-8F9A-4875-A9B4-394661F0269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03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1C0-FD54-458D-A289-7181BCF104B2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E0A8-8F9A-4875-A9B4-394661F0269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98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EF09F71-ACF9-43AF-B764-E20279BC3728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0D544D2-0871-4A8E-ABEC-7A4996A8F0D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0725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1C0-FD54-458D-A289-7181BCF104B2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E0A8-8F9A-4875-A9B4-394661F0269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1872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1C0-FD54-458D-A289-7181BCF104B2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E0A8-8F9A-4875-A9B4-394661F0269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4081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1C0-FD54-458D-A289-7181BCF104B2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E0A8-8F9A-4875-A9B4-394661F0269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6816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91C0-FD54-458D-A289-7181BCF104B2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E0A8-8F9A-4875-A9B4-394661F0269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90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orbel"/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EF09F71-ACF9-43AF-B764-E20279BC3728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0D544D2-0871-4A8E-ABEC-7A4996A8F0D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40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rbel"/>
              </a:defRPr>
            </a:lvl1pPr>
            <a:lvl2pPr>
              <a:defRPr sz="2400">
                <a:latin typeface="Corbel"/>
              </a:defRPr>
            </a:lvl2pPr>
            <a:lvl3pPr>
              <a:defRPr sz="2000">
                <a:latin typeface="Corbel"/>
              </a:defRPr>
            </a:lvl3pPr>
            <a:lvl4pPr>
              <a:defRPr sz="1800">
                <a:latin typeface="Corbel"/>
              </a:defRPr>
            </a:lvl4pPr>
            <a:lvl5pPr>
              <a:defRPr sz="1800">
                <a:latin typeface="Corbe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rbel"/>
              </a:defRPr>
            </a:lvl1pPr>
            <a:lvl2pPr>
              <a:defRPr sz="2400">
                <a:latin typeface="Corbel"/>
              </a:defRPr>
            </a:lvl2pPr>
            <a:lvl3pPr>
              <a:defRPr sz="2000">
                <a:latin typeface="Corbel"/>
              </a:defRPr>
            </a:lvl3pPr>
            <a:lvl4pPr>
              <a:defRPr sz="1800">
                <a:latin typeface="Corbel"/>
              </a:defRPr>
            </a:lvl4pPr>
            <a:lvl5pPr>
              <a:defRPr sz="1800">
                <a:latin typeface="Corbe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EF09F71-ACF9-43AF-B764-E20279BC3728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0D544D2-0871-4A8E-ABEC-7A4996A8F0D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777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rbe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rbel"/>
              </a:defRPr>
            </a:lvl1pPr>
            <a:lvl2pPr>
              <a:defRPr sz="2000">
                <a:latin typeface="Corbel"/>
              </a:defRPr>
            </a:lvl2pPr>
            <a:lvl3pPr>
              <a:defRPr sz="1800">
                <a:latin typeface="Corbel"/>
              </a:defRPr>
            </a:lvl3pPr>
            <a:lvl4pPr>
              <a:defRPr sz="1600">
                <a:latin typeface="Corbel"/>
              </a:defRPr>
            </a:lvl4pPr>
            <a:lvl5pPr>
              <a:defRPr sz="1600">
                <a:latin typeface="Corbe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rbe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rbel"/>
              </a:defRPr>
            </a:lvl1pPr>
            <a:lvl2pPr>
              <a:defRPr sz="2000">
                <a:latin typeface="Corbel"/>
              </a:defRPr>
            </a:lvl2pPr>
            <a:lvl3pPr>
              <a:defRPr sz="1800">
                <a:latin typeface="Corbel"/>
              </a:defRPr>
            </a:lvl3pPr>
            <a:lvl4pPr>
              <a:defRPr sz="1600">
                <a:latin typeface="Corbel"/>
              </a:defRPr>
            </a:lvl4pPr>
            <a:lvl5pPr>
              <a:defRPr sz="1600">
                <a:latin typeface="Corbe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EF09F71-ACF9-43AF-B764-E20279BC3728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0D544D2-0871-4A8E-ABEC-7A4996A8F0D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079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EF09F71-ACF9-43AF-B764-E20279BC3728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0D544D2-0871-4A8E-ABEC-7A4996A8F0D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455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EF09F71-ACF9-43AF-B764-E20279BC3728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0D544D2-0871-4A8E-ABEC-7A4996A8F0D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657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orbel"/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orbel"/>
              </a:defRPr>
            </a:lvl1pPr>
            <a:lvl2pPr>
              <a:defRPr sz="2800">
                <a:latin typeface="Corbel"/>
              </a:defRPr>
            </a:lvl2pPr>
            <a:lvl3pPr>
              <a:defRPr sz="2400">
                <a:latin typeface="Corbel"/>
              </a:defRPr>
            </a:lvl3pPr>
            <a:lvl4pPr>
              <a:defRPr sz="2000">
                <a:latin typeface="Corbel"/>
              </a:defRPr>
            </a:lvl4pPr>
            <a:lvl5pPr>
              <a:defRPr sz="2000">
                <a:latin typeface="Corbe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orbe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EF09F71-ACF9-43AF-B764-E20279BC3728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0D544D2-0871-4A8E-ABEC-7A4996A8F0D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799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orbel"/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orbe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orbe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EF09F71-ACF9-43AF-B764-E20279BC3728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</a:defRPr>
            </a:lvl1pPr>
          </a:lstStyle>
          <a:p>
            <a:fld id="{40D544D2-0871-4A8E-ABEC-7A4996A8F0D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366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H-Powerpoint-skabelon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fld id="{6E5B91C0-FD54-458D-A289-7181BCF104B2}" type="datetimeFigureOut">
              <a:rPr lang="da-DK" smtClean="0"/>
              <a:pPr/>
              <a:t>27-09-2017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fld id="{B00AE0A8-8F9A-4875-A9B4-394661F0269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38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rbe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rbe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rbe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rbe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rbe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198568" cy="1152127"/>
          </a:xfrm>
        </p:spPr>
        <p:txBody>
          <a:bodyPr/>
          <a:lstStyle/>
          <a:p>
            <a:pPr algn="l"/>
            <a:r>
              <a:rPr lang="da-DK" sz="6000" dirty="0" smtClean="0"/>
              <a:t>      </a:t>
            </a:r>
            <a:r>
              <a:rPr lang="da-DK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Velkommen til</a:t>
            </a:r>
            <a:r>
              <a:rPr lang="da-D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da-D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1287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07504" y="1988840"/>
            <a:ext cx="8928992" cy="4104456"/>
          </a:xfrm>
        </p:spPr>
        <p:txBody>
          <a:bodyPr/>
          <a:lstStyle/>
          <a:p>
            <a:pPr algn="l"/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19. september 2017</a:t>
            </a:r>
            <a:endParaRPr lang="da-D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C:\Users\hme\Desktop\K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8965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me\Desktop\KA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7725"/>
            <a:ext cx="3384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238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06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916832"/>
            <a:ext cx="8445624" cy="4104456"/>
          </a:xfrm>
        </p:spPr>
        <p:txBody>
          <a:bodyPr/>
          <a:lstStyle/>
          <a:p>
            <a:pPr algn="l"/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19. september 2017</a:t>
            </a:r>
            <a:endParaRPr lang="da-D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C:\Users\hme\Desktop\KA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5"/>
            <a:ext cx="7920879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" y="908720"/>
            <a:ext cx="5238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0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272808" cy="936104"/>
          </a:xfrm>
        </p:spPr>
        <p:txBody>
          <a:bodyPr/>
          <a:lstStyle/>
          <a:p>
            <a:pPr algn="l"/>
            <a:r>
              <a:rPr lang="da-DK" dirty="0" smtClean="0"/>
              <a:t/>
            </a:r>
            <a:br>
              <a:rPr lang="da-DK" dirty="0" smtClean="0"/>
            </a:br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19. september 2017</a:t>
            </a:r>
            <a:endParaRPr lang="da-DK" dirty="0"/>
          </a:p>
        </p:txBody>
      </p:sp>
      <p:pic>
        <p:nvPicPr>
          <p:cNvPr id="5122" name="Picture 2" descr="C:\Users\hme\Desktop\K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6409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5" y="764704"/>
            <a:ext cx="4608512" cy="9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hme\Desktop\K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5" y="2501280"/>
            <a:ext cx="892242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95475"/>
            <a:ext cx="5376502" cy="1143000"/>
          </a:xfrm>
        </p:spPr>
        <p:txBody>
          <a:bodyPr/>
          <a:lstStyle/>
          <a:p>
            <a:pPr algn="l"/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19. september 2017</a:t>
            </a:r>
            <a:endParaRPr lang="da-D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238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hme\Desktop\KAB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849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0334"/>
            <a:ext cx="8856984" cy="233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686396"/>
          </a:xfrm>
        </p:spPr>
        <p:txBody>
          <a:bodyPr/>
          <a:lstStyle/>
          <a:p>
            <a:r>
              <a:rPr lang="da-DK" sz="2600" b="0" dirty="0" smtClean="0"/>
              <a:t/>
            </a:r>
            <a:br>
              <a:rPr lang="da-DK" sz="2600" b="0" dirty="0" smtClean="0"/>
            </a:br>
            <a:r>
              <a:rPr lang="da-DK" sz="2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Radioavisen, 19. Juni 2017, DR P4</a:t>
            </a:r>
            <a:r>
              <a:rPr lang="da-DK" sz="2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da-DK" sz="2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a-DK" sz="2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2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”4 ud af 10 byggeprojekter er mere end 6 måneder forsinket”</a:t>
            </a:r>
            <a:endParaRPr lang="da-DK" sz="26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242367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03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61802"/>
            <a:ext cx="8229600" cy="4203502"/>
          </a:xfrm>
        </p:spPr>
        <p:txBody>
          <a:bodyPr/>
          <a:lstStyle/>
          <a:p>
            <a:pPr algn="l"/>
            <a:r>
              <a:rPr lang="da-DK" sz="2000" dirty="0"/>
              <a:t/>
            </a:r>
            <a:br>
              <a:rPr lang="da-DK" sz="2000" dirty="0"/>
            </a:b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år siden, den 5. september 2006, havde de 800 inviterede gæster ingen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idé om, at de planlagte omkostninger på 3 milliarder euro efter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seneste omkostninger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ville estimere sig til godt fem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milliarder euro.</a:t>
            </a:r>
            <a:b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Lufthavnen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skulle have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åbnet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oktober 2011.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Datoen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blev dog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udskudt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flere gange. Den 21. januar 2017 blev det officielt meddelt, at en lufthavnsåbning kunne finde sted i 2018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et internt arbejdsudkast til en ny opstartsplan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2017,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forventer lufthavnsfirmaet imidlertid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først en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åbning i 2019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eller 2020.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7"/>
            <a:ext cx="35052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46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9795"/>
            <a:ext cx="8712968" cy="4203501"/>
          </a:xfrm>
        </p:spPr>
        <p:txBody>
          <a:bodyPr/>
          <a:lstStyle/>
          <a:p>
            <a:pPr algn="l"/>
            <a:r>
              <a:rPr lang="da-DK" sz="2400" b="1" dirty="0" smtClean="0">
                <a:solidFill>
                  <a:srgbClr val="FF0000"/>
                </a:solidFill>
              </a:rPr>
              <a:t/>
            </a:r>
            <a:br>
              <a:rPr lang="da-DK" sz="2400" b="1" dirty="0" smtClean="0">
                <a:solidFill>
                  <a:srgbClr val="FF0000"/>
                </a:solidFill>
              </a:rPr>
            </a:br>
            <a:r>
              <a:rPr lang="da-DK" sz="2400" b="1" dirty="0">
                <a:solidFill>
                  <a:srgbClr val="FF0000"/>
                </a:solidFill>
              </a:rPr>
              <a:t/>
            </a:r>
            <a:br>
              <a:rPr lang="da-DK" sz="2400" b="1" dirty="0">
                <a:solidFill>
                  <a:srgbClr val="FF0000"/>
                </a:solidFill>
              </a:rPr>
            </a:br>
            <a:r>
              <a:rPr lang="da-DK" sz="2200" b="1" dirty="0" smtClean="0">
                <a:solidFill>
                  <a:srgbClr val="FF0000"/>
                </a:solidFill>
              </a:rPr>
              <a:t>BER</a:t>
            </a:r>
            <a:r>
              <a:rPr lang="da-DK" sz="2200" dirty="0" smtClean="0"/>
              <a:t>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 starten været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planlagt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lille og for lidt i detaljerne. Dette resulterer nødvendigvis i fejl,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ligesom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et familiehjem. Hvis du planlægger at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bygge hus med to børneværelser, og får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tredje barn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byggeprocessen, og nu planlægger et ekstra badeværelse og børneværelse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byggeplanen, bliver arkitekten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forvirret og det bliver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dyrt for dig.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skulle have tænkt </a:t>
            </a:r>
            <a:r>
              <a:rPr lang="da-DK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på </a:t>
            </a:r>
            <a:r>
              <a:rPr lang="da-DK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dette fra starten.</a:t>
            </a:r>
            <a:endParaRPr lang="da-DK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31" y="908720"/>
            <a:ext cx="35052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0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8569"/>
            <a:ext cx="66008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2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lmut\Desktop\Håndv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77048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427168" cy="1080120"/>
          </a:xfrm>
        </p:spPr>
        <p:txBody>
          <a:bodyPr/>
          <a:lstStyle/>
          <a:p>
            <a:pPr algn="l"/>
            <a:r>
              <a:rPr lang="da-D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Øger man den gode kommunikation med 10 %, forbedrer man virksomhedens økonomi med 5 % </a:t>
            </a:r>
            <a:r>
              <a:rPr lang="da-DK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da-DK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</a:t>
            </a:r>
            <a:r>
              <a:rPr lang="da-DK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  <a:r>
              <a:rPr lang="da-DK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Survey</a:t>
            </a:r>
            <a:r>
              <a:rPr lang="da-DK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Report</a:t>
            </a:r>
            <a:r>
              <a:rPr lang="da-DK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2017</a:t>
            </a:r>
            <a:endParaRPr lang="da-DK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684076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2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579915" y="1658997"/>
            <a:ext cx="6997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B763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Goddag mit navn er Helmut Melcher, og jeg er markedschef hos entreprenørfirmaet  ANKER HANSEN &amp; CO. A/S</a:t>
            </a:r>
          </a:p>
          <a:p>
            <a:endParaRPr lang="da-DK" sz="3600" b="1" dirty="0">
              <a:solidFill>
                <a:srgbClr val="B7632B"/>
              </a:solidFill>
              <a:latin typeface="Corbel"/>
              <a:cs typeface="Corbe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412776"/>
            <a:ext cx="2247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a-DK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068960"/>
            <a:ext cx="8763000" cy="261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23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1412777"/>
            <a:ext cx="6624736" cy="1330423"/>
          </a:xfrm>
        </p:spPr>
        <p:txBody>
          <a:bodyPr/>
          <a:lstStyle/>
          <a:p>
            <a:endParaRPr lang="da-DK" sz="28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7704856" cy="480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2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6665168" cy="936104"/>
          </a:xfrm>
        </p:spPr>
        <p:txBody>
          <a:bodyPr/>
          <a:lstStyle/>
          <a:p>
            <a:r>
              <a:rPr lang="da-DK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Virksomhedens kommunikation</a:t>
            </a:r>
            <a:r>
              <a:rPr lang="da-DK" sz="2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a-DK" sz="2800" dirty="0">
                <a:solidFill>
                  <a:schemeClr val="bg1">
                    <a:lumMod val="50000"/>
                  </a:schemeClr>
                </a:solidFill>
              </a:rPr>
            </a:br>
            <a:endParaRPr lang="da-DK" sz="28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03784" y="3573016"/>
            <a:ext cx="6400800" cy="1360934"/>
          </a:xfrm>
        </p:spPr>
        <p:txBody>
          <a:bodyPr/>
          <a:lstStyle/>
          <a:p>
            <a:r>
              <a:rPr lang="da-DK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er nogle der efterhånden næsten ikke behøver </a:t>
            </a:r>
            <a:r>
              <a:rPr lang="da-DK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kommunikere</a:t>
            </a:r>
            <a:endParaRPr lang="da-DK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946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uxuryplastic.com/wp-content/uploads/rolex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628800"/>
            <a:ext cx="540067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02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eoworld.biz/ceo/wp-content/uploads/2009/10/Virgin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1700808"/>
            <a:ext cx="44577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82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dbhuset.com/ferrarilogo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2157239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sprit-rugby.fr/images/LogoNik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412776"/>
            <a:ext cx="43926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54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68760"/>
            <a:ext cx="766376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1907704" y="3212976"/>
            <a:ext cx="55446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”Du er ikke i stand til at ændre virkeligheden, men du kan ændre din holdning til virkeligheden, og det, paradoksalt nok, ændrer den. </a:t>
            </a:r>
          </a:p>
          <a:p>
            <a:pPr algn="ctr"/>
            <a:r>
              <a:rPr lang="da-DK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Prøv det og se”</a:t>
            </a:r>
            <a:endParaRPr lang="da-DK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0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lmut\Desktop\Holdni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56084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78488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3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Helmut\Desktop\Udkli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776864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683568" y="1916832"/>
            <a:ext cx="7860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ANKER HANSEN &amp; CO. A/S</a:t>
            </a:r>
            <a:r>
              <a:rPr lang="da-D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udfører nybyg, ombygning og renoveringer i samarbejde med professionelle rådgivere, erhvervslivet og det offentlige i hoved- eller totalentrepriser.  Vi beskæftiger ca. 8</a:t>
            </a:r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da-D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medarbejdere, har et solidt fundament og netværk på </a:t>
            </a:r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 </a:t>
            </a:r>
            <a:r>
              <a:rPr lang="da-D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sjællandske marked, og </a:t>
            </a:r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 være </a:t>
            </a:r>
            <a:r>
              <a:rPr lang="da-D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kendt for ordholdenhed, effektivitet, kvalitet samt for vores fokus på medarbejderudvikling og efteruddannelse.</a:t>
            </a:r>
          </a:p>
          <a:p>
            <a:endParaRPr lang="da-DK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Vores </a:t>
            </a:r>
            <a:r>
              <a:rPr lang="da-D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værdier </a:t>
            </a:r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er:	</a:t>
            </a:r>
            <a:r>
              <a:rPr lang="da-DK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øbmandskab</a:t>
            </a:r>
            <a:endParaRPr lang="da-D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a-D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                        </a:t>
            </a:r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da-DK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ummelighed</a:t>
            </a:r>
            <a:endParaRPr lang="da-D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a-D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                        </a:t>
            </a:r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da-DK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nsvarlighed</a:t>
            </a:r>
            <a:endParaRPr lang="da-D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a-D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                        </a:t>
            </a:r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da-DK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aglighed</a:t>
            </a:r>
            <a:endParaRPr lang="da-D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a-D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                        </a:t>
            </a:r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da-DK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da-DK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ydelighed</a:t>
            </a:r>
            <a:endParaRPr lang="da-D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2309" r="5976" b="15400"/>
          <a:stretch/>
        </p:blipFill>
        <p:spPr>
          <a:xfrm>
            <a:off x="4139952" y="3356992"/>
            <a:ext cx="426261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elmut\Desktop\Udkli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5" y="1916832"/>
            <a:ext cx="7848872" cy="372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96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Holdninger </a:t>
            </a:r>
            <a:r>
              <a:rPr lang="da-D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vigtigere end fakta</a:t>
            </a:r>
            <a:endParaRPr lang="da-D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07504" y="3068960"/>
            <a:ext cx="8856984" cy="1656184"/>
          </a:xfrm>
        </p:spPr>
        <p:txBody>
          <a:bodyPr/>
          <a:lstStyle/>
          <a:p>
            <a:pPr algn="l"/>
            <a:r>
              <a:rPr lang="da-DK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Loyale </a:t>
            </a:r>
            <a:r>
              <a:rPr lang="da-DK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kunder eksisterer kun i kraft af de oplevelser, de har med et produkt eller service.</a:t>
            </a:r>
          </a:p>
        </p:txBody>
      </p:sp>
    </p:spTree>
    <p:extLst>
      <p:ext uri="{BB962C8B-B14F-4D97-AF65-F5344CB8AC3E}">
        <p14:creationId xmlns:p14="http://schemas.microsoft.com/office/powerpoint/2010/main" val="25008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elmut\Desktop\Alle-vil-udvikling-ingen-vil-forand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1"/>
            <a:ext cx="77768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7871438" cy="430058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76328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8720"/>
            <a:ext cx="7161995" cy="5591251"/>
          </a:xfrm>
          <a:prstGeom prst="rect">
            <a:avLst/>
          </a:prstGeom>
        </p:spPr>
      </p:pic>
      <p:pic>
        <p:nvPicPr>
          <p:cNvPr id="1026" name="Picture 2" descr="C:\Users\Helmut\Desktop\Udkl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3691756" cy="19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4" y="4797152"/>
            <a:ext cx="579613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6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lmut\Desktop\Udkl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964488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me\Desktop\Compe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9046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2952328"/>
          </a:xfrm>
        </p:spPr>
        <p:txBody>
          <a:bodyPr/>
          <a:lstStyle/>
          <a:p>
            <a:r>
              <a:rPr lang="da-DK" sz="4800" dirty="0" smtClean="0"/>
              <a:t/>
            </a:r>
            <a:br>
              <a:rPr lang="da-DK" sz="4800" dirty="0" smtClean="0"/>
            </a:br>
            <a:r>
              <a:rPr lang="da-DK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80/20-reglen</a:t>
            </a:r>
            <a:r>
              <a:rPr lang="da-DK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a-DK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Vilfredo</a:t>
            </a:r>
            <a:r>
              <a:rPr lang="da-DK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Pareto</a:t>
            </a:r>
            <a:r>
              <a:rPr lang="da-DK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princip</a:t>
            </a:r>
          </a:p>
        </p:txBody>
      </p:sp>
    </p:spTree>
    <p:extLst>
      <p:ext uri="{BB962C8B-B14F-4D97-AF65-F5344CB8AC3E}">
        <p14:creationId xmlns:p14="http://schemas.microsoft.com/office/powerpoint/2010/main" val="36806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324036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/>
              <a:t/>
            </a:r>
            <a:br>
              <a:rPr lang="da-DK" sz="2000" dirty="0"/>
            </a:br>
            <a:r>
              <a:rPr lang="da-DK" sz="3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r>
              <a:rPr lang="da-DK" sz="3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da-DK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 konsekvenserne indenfor et område skyldes </a:t>
            </a:r>
            <a:r>
              <a:rPr lang="da-DK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 </a:t>
            </a:r>
            <a:r>
              <a:rPr lang="da-DK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 </a:t>
            </a:r>
            <a:r>
              <a:rPr lang="da-DK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årsagerne</a:t>
            </a:r>
            <a:br>
              <a:rPr lang="da-DK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a-DK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 </a:t>
            </a:r>
            <a:r>
              <a:rPr lang="da-DK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 </a:t>
            </a:r>
            <a:r>
              <a:rPr lang="da-DK" sz="3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manglende dialog</a:t>
            </a:r>
            <a:r>
              <a:rPr lang="da-DK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står for </a:t>
            </a:r>
            <a:r>
              <a:rPr lang="da-DK" sz="3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 </a:t>
            </a:r>
            <a:r>
              <a:rPr lang="da-DK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</a:t>
            </a:r>
            <a:r>
              <a:rPr lang="da-DK" sz="3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 og frustrationer</a:t>
            </a:r>
            <a:endParaRPr lang="da-DK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elmut\Desktop\Motivational-Business-Quotes-for-beating-compet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24063"/>
            <a:ext cx="7272808" cy="356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09998"/>
            <a:ext cx="7772400" cy="1470025"/>
          </a:xfrm>
        </p:spPr>
        <p:txBody>
          <a:bodyPr/>
          <a:lstStyle/>
          <a:p>
            <a:r>
              <a:rPr lang="da-D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 Carlzon-SAS</a:t>
            </a:r>
            <a:endParaRPr lang="da-D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4" y="2852936"/>
            <a:ext cx="835292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3571875"/>
          </a:xfrm>
        </p:spPr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5 %</a:t>
            </a:r>
            <a:r>
              <a:rPr lang="da-DK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a-DK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a-DK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”UDDANNELSE”</a:t>
            </a:r>
            <a:endParaRPr lang="da-DK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86" name="Picture 2" descr="C:\Users\Helmut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227459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Helmut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3422129"/>
            <a:ext cx="2232248" cy="14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3573760"/>
          </a:xfrm>
        </p:spPr>
        <p:txBody>
          <a:bodyPr/>
          <a:lstStyle/>
          <a:p>
            <a:r>
              <a:rPr lang="da-DK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15 %</a:t>
            </a:r>
            <a:r>
              <a:rPr lang="da-DK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a-DK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Anvendelse af uddannelse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17410" name="Picture 2" descr="C:\Users\Helmut\Desktop\j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6992"/>
            <a:ext cx="3810000" cy="224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7427168" cy="4543772"/>
          </a:xfrm>
        </p:spPr>
        <p:txBody>
          <a:bodyPr/>
          <a:lstStyle/>
          <a:p>
            <a:r>
              <a:rPr lang="da-DK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80 %</a:t>
            </a:r>
            <a:br>
              <a:rPr lang="da-DK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Kommunikation</a:t>
            </a:r>
            <a:endParaRPr lang="da-DK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4" name="Picture 2" descr="C:\Users\Helmut\Desktop\Communication-skills-for-a-multi-generational-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895600"/>
            <a:ext cx="309634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8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827584" y="3429000"/>
            <a:ext cx="7772400" cy="1470025"/>
          </a:xfrm>
        </p:spPr>
        <p:txBody>
          <a:bodyPr/>
          <a:lstStyle/>
          <a:p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3200" dirty="0" smtClean="0"/>
              <a:t/>
            </a:r>
            <a:br>
              <a:rPr lang="da-DK" sz="3200" dirty="0" smtClean="0"/>
            </a:br>
            <a:r>
              <a:rPr lang="da-DK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"En god Kommunikator er </a:t>
            </a:r>
            <a:r>
              <a:rPr lang="da-DK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person, som </a:t>
            </a:r>
            <a:r>
              <a:rPr lang="da-DK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 bede dig gå </a:t>
            </a:r>
            <a:r>
              <a:rPr lang="da-DK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 helvede på en </a:t>
            </a:r>
            <a:r>
              <a:rPr lang="da-DK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sådan måde</a:t>
            </a:r>
            <a:r>
              <a:rPr lang="da-DK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at </a:t>
            </a:r>
            <a:r>
              <a:rPr lang="da-DK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faktisk </a:t>
            </a:r>
            <a:r>
              <a:rPr lang="da-DK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glæder dig til </a:t>
            </a:r>
            <a:r>
              <a:rPr lang="da-DK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turen”</a:t>
            </a:r>
            <a:r>
              <a:rPr lang="da-DK" sz="2400" b="1" dirty="0"/>
              <a:t/>
            </a:r>
            <a:br>
              <a:rPr lang="da-DK" sz="2400" b="1" dirty="0"/>
            </a:br>
            <a:endParaRPr lang="da-DK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6400800" cy="3096344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1026" name="Picture 2" descr="C:\Users\Helmut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4006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7563172" cy="4896544"/>
          </a:xfrm>
        </p:spPr>
        <p:txBody>
          <a:bodyPr/>
          <a:lstStyle/>
          <a:p>
            <a:endParaRPr lang="da-DK" sz="2000" dirty="0"/>
          </a:p>
        </p:txBody>
      </p:sp>
      <p:pic>
        <p:nvPicPr>
          <p:cNvPr id="2050" name="Picture 2" descr="C:\Users\Helmut\Desktop\G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4888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1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268761"/>
            <a:ext cx="7776864" cy="2331690"/>
          </a:xfrm>
        </p:spPr>
        <p:txBody>
          <a:bodyPr/>
          <a:lstStyle/>
          <a:p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ideelle byggeproces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3672408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 planlægningen skal den fremtidige udvikling overvejes.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venter med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udførelsen,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indtil projektering er afsluttet.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planlægger de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samlede omkostninger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 begyndelsen realistisk, og med nok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spillerum til at imødegå uventede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omkostninger, samt prisudvikling.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vælger et stærkt og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dygtigt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(rådgiver/ entreprenør),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forstår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kundens behov og ønsker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kompetence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alle aspekter.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vælger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mest kvalificerede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rådgiver man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 få på markedet, og ikke nødvendigvis den billigste.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Når vi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planlægger, 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holder vi fast i dokumenterede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løsninger. Eksperimenter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overlades til andre.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planlægger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 i den mindste detalje, ned til hvilken lyskontakt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flisernes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størrelse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på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toiletterne.</a:t>
            </a:r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3942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07504" y="1340769"/>
            <a:ext cx="7772400" cy="936104"/>
          </a:xfrm>
        </p:spPr>
        <p:txBody>
          <a:bodyPr/>
          <a:lstStyle/>
          <a:p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ideelle byggeproces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3960440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gøre brug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 kvalificerede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projektledere (rådgiver), som overvåger byggearbejdet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på alle niveauer - ikke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nødvendigvis den billigste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 er nødvendigt at begrænse udbudsstørrelsen, således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der sker en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effektiv konkurrence mellem 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tilbudsgiverne.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Blandt budene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vælger man først i henhold til evne og kvalitet, og bagefter, efter prisen.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Når ordrerne er tildelt, er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projektændringer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generelt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udelukket.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hele planlægnings- og konstruktionsfasen er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en løbende,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tæt koordinering med de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ansvarlige myndigheder.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har et kvalificeret rapporteringssystem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 bygherre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beskæftiger man sig intenst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kritisk 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 </a:t>
            </a:r>
            <a:r>
              <a:rPr lang="da-DK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udviklingen i </a:t>
            </a:r>
            <a:r>
              <a:rPr lang="da-DK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byggeprojektet, og det gælder også rådgiver og entreprenør.</a:t>
            </a:r>
            <a:endParaRPr lang="da-DK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a-DK" sz="1800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da-DK" sz="1800" dirty="0" smtClean="0">
              <a:solidFill>
                <a:schemeClr val="tx1"/>
              </a:solidFill>
            </a:endParaRPr>
          </a:p>
          <a:p>
            <a:endParaRPr lang="da-DK" sz="1800" dirty="0">
              <a:solidFill>
                <a:schemeClr val="tx1"/>
              </a:solidFill>
            </a:endParaRPr>
          </a:p>
          <a:p>
            <a:endParaRPr lang="da-D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5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4176464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0648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64704"/>
            <a:ext cx="230425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8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344816" cy="792089"/>
          </a:xfrm>
        </p:spPr>
        <p:txBody>
          <a:bodyPr/>
          <a:lstStyle/>
          <a:p>
            <a:r>
              <a:rPr lang="da-DK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Dybest set </a:t>
            </a:r>
            <a:r>
              <a:rPr lang="da-DK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byggeriet </a:t>
            </a:r>
            <a:r>
              <a:rPr lang="da-DK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ikke noget hekseri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9"/>
            <a:ext cx="864096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1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381" y="126876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kommunikation og klare processer i en virksomhed er vigtige redskaber til at opnå produktivitet og fastholde stærke arbejdsrelationer på alle niveauer. Det gælder også i bygge- og anlægsbranchen.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7875" y="4005064"/>
            <a:ext cx="8229600" cy="1530752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6146" name="Picture 2" descr="C:\Users\Helmut\Desktop\moe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3337"/>
            <a:ext cx="8784976" cy="36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328905"/>
            <a:ext cx="7056784" cy="1656184"/>
          </a:xfrm>
        </p:spPr>
        <p:txBody>
          <a:bodyPr/>
          <a:lstStyle/>
          <a:p>
            <a:pPr algn="l"/>
            <a:r>
              <a:rPr lang="da-D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er intet usædvanligt ved, at den opgave man byder på, ikke er 100% identisk med det, man ender med at producere. Et byggeri er en dynamisk størrelse, og typisk sker der mange justeringer undervejs i byggeriet – af den ene eller den anden årsag.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85089"/>
            <a:ext cx="648072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0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840760" cy="461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43608" y="692696"/>
            <a:ext cx="4608512" cy="576064"/>
          </a:xfrm>
        </p:spPr>
        <p:txBody>
          <a:bodyPr/>
          <a:lstStyle/>
          <a:p>
            <a:r>
              <a:rPr lang="da-DK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Vejen til Helvede </a:t>
            </a:r>
            <a:endParaRPr lang="da-DK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1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784976" cy="3816424"/>
          </a:xfrm>
        </p:spPr>
        <p:txBody>
          <a:bodyPr/>
          <a:lstStyle/>
          <a:p>
            <a:r>
              <a:rPr lang="da-DK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</a:t>
            </a:r>
            <a:r>
              <a:rPr lang="da-DK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da-DK" sz="1600" b="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enovering af tag og vand- samt 						afløbsinstallationer af 411 							lejligheder</a:t>
            </a:r>
            <a:endParaRPr lang="da-DK" sz="16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7772400" cy="720080"/>
          </a:xfrm>
        </p:spPr>
        <p:txBody>
          <a:bodyPr/>
          <a:lstStyle/>
          <a:p>
            <a:pPr algn="ctr"/>
            <a:r>
              <a:rPr lang="da-DK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Herlev Boligselskab ved KAB</a:t>
            </a:r>
            <a:endParaRPr lang="da-DK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532859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354E3BF40646449B6DB94B6767E080" ma:contentTypeVersion="0" ma:contentTypeDescription="Opret et nyt dokument." ma:contentTypeScope="" ma:versionID="0962ae19f27a0f2307cf14a3f43cceb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71311b16c983aabbed3fae0cb342af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4A1AE7-47C4-45B0-8F0A-E474D8DEA6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0108816-176C-4E4E-8715-B3415F0EA582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0283639-6ACD-4266-A322-975B593537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464</Words>
  <Application>Microsoft Office PowerPoint</Application>
  <PresentationFormat>Skærmshow (4:3)</PresentationFormat>
  <Paragraphs>56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47</vt:i4>
      </vt:variant>
    </vt:vector>
  </HeadingPairs>
  <TitlesOfParts>
    <vt:vector size="49" baseType="lpstr">
      <vt:lpstr>Kontortema</vt:lpstr>
      <vt:lpstr>Brugerdefineret design</vt:lpstr>
      <vt:lpstr>      Velkommen til </vt:lpstr>
      <vt:lpstr>PowerPoint-præsentation</vt:lpstr>
      <vt:lpstr>PowerPoint-præsentation</vt:lpstr>
      <vt:lpstr>Jan Carlzon-SAS</vt:lpstr>
      <vt:lpstr>Dybest set er byggeriet ikke noget hekseri</vt:lpstr>
      <vt:lpstr>PowerPoint-præsentation</vt:lpstr>
      <vt:lpstr>Der er intet usædvanligt ved, at den opgave man byder på, ikke er 100% identisk med det, man ender med at producere. Et byggeri er en dynamisk størrelse, og typisk sker der mange justeringer undervejs i byggeriet – af den ene eller den anden årsag.</vt:lpstr>
      <vt:lpstr>Vejen til Helvede </vt:lpstr>
      <vt:lpstr>      Renovering af tag og vand- samt       afløbsinstallationer af 411        lejligheder</vt:lpstr>
      <vt:lpstr>Den 19. september 2017</vt:lpstr>
      <vt:lpstr>Den 19. september 2017</vt:lpstr>
      <vt:lpstr> Den 19. september 2017</vt:lpstr>
      <vt:lpstr>Den 19. september 2017</vt:lpstr>
      <vt:lpstr> Radioavisen, 19. Juni 2017, DR P4:  ”4 ud af 10 byggeprojekter er mere end 6 måneder forsinket”</vt:lpstr>
      <vt:lpstr> For 11 år siden, den 5. september 2006, havde de 800 inviterede gæster ingen idé om, at de planlagte omkostninger på 3 milliarder euro efter de seneste omkostninger ville estimere sig til godt fem milliarder euro.  Lufthavnen skulle have åbnet i oktober 2011.  Datoen blev dog udskudt flere gange. Den 21. januar 2017 blev det officielt meddelt, at en lufthavnsåbning kunne finde sted i 2018. I et internt arbejdsudkast til en ny opstartsplan fra maj 2017, forventer lufthavnsfirmaet imidlertid først en åbning i 2019  eller 2020. </vt:lpstr>
      <vt:lpstr>  BER har fra starten været planlagt for lille og for lidt i detaljerne. Dette resulterer nødvendigvis i fejl, ligesom i et familiehjem. Hvis du planlægger at bygge hus med to børneværelser, og får et tredje barn under byggeprocessen, og nu planlægger et ekstra badeværelse og børneværelse i byggeplanen, bliver arkitekten forvirret og det bliver dyrt for dig.  Du skulle have tænkt på dette fra starten.</vt:lpstr>
      <vt:lpstr>PowerPoint-præsentation</vt:lpstr>
      <vt:lpstr>PowerPoint-præsentation</vt:lpstr>
      <vt:lpstr>Øger man den gode kommunikation med 10 %, forbedrer man virksomhedens økonomi med 5 % ”Customer Experience Survey Report” 2017</vt:lpstr>
      <vt:lpstr>PowerPoint-præsentation</vt:lpstr>
      <vt:lpstr>Virksomhedens kommunikation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Holdninger er vigtigere end fakta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80/20-reglen Vilfredo Pareto princip</vt:lpstr>
      <vt:lpstr>  80% af konsekvenserne indenfor et område skyldes 20% af årsagerne  20% af manglende dialog står for 80% af stress og frustrationer</vt:lpstr>
      <vt:lpstr>PowerPoint-præsentation</vt:lpstr>
      <vt:lpstr> 5 %  ”UDDANNELSE”</vt:lpstr>
      <vt:lpstr>15 % Anvendelse af uddannelse  </vt:lpstr>
      <vt:lpstr>80 %   Kommunikation</vt:lpstr>
      <vt:lpstr>   "En god Kommunikator er en person, som kan bede dig gå til helvede på en sådan måde, at du faktisk glæder dig til turen” </vt:lpstr>
      <vt:lpstr>PowerPoint-præsentation</vt:lpstr>
      <vt:lpstr>Den ideelle byggeproces</vt:lpstr>
      <vt:lpstr>Den ideelle byggeproces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Tilbudsprocessen</dc:title>
  <dc:creator>Gitte Jensen</dc:creator>
  <cp:lastModifiedBy>Helmut Melcher</cp:lastModifiedBy>
  <cp:revision>380</cp:revision>
  <cp:lastPrinted>2017-09-12T07:26:56Z</cp:lastPrinted>
  <dcterms:created xsi:type="dcterms:W3CDTF">2012-09-04T20:33:13Z</dcterms:created>
  <dcterms:modified xsi:type="dcterms:W3CDTF">2017-09-27T08:21:22Z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0x010100B5354E3BF40646449B6DB94B6767E080</vt:lpwstr>
  </property>
</Properties>
</file>