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60" r:id="rId4"/>
    <p:sldId id="262" r:id="rId5"/>
    <p:sldId id="261" r:id="rId6"/>
    <p:sldId id="263" r:id="rId7"/>
    <p:sldId id="258" r:id="rId8"/>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llemlayout 4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10" y="-47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phbyggeratingdk\CloudFiledrive\ph%20-%20Home%20folder\diverse\BYGGE%20DIALOG%20vs%20traditionel%20byggesa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hbyggeratingdk\CloudFiledrive\ph%20-%20Home%20folder\diverse\BYGGE%20DIALOG%20vs%20traditionel%20byggesa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da-DK"/>
  <c:chart>
    <c:title>
      <c:tx>
        <c:rich>
          <a:bodyPr/>
          <a:lstStyle/>
          <a:p>
            <a:pPr>
              <a:defRPr sz="1600">
                <a:solidFill>
                  <a:schemeClr val="tx1">
                    <a:lumMod val="75000"/>
                    <a:lumOff val="25000"/>
                  </a:schemeClr>
                </a:solidFill>
              </a:defRPr>
            </a:pPr>
            <a:r>
              <a:rPr lang="en-US" sz="1600" b="1" i="0" u="none" strike="noStrike" baseline="0" dirty="0" err="1" smtClean="0">
                <a:solidFill>
                  <a:schemeClr val="tx1">
                    <a:lumMod val="75000"/>
                    <a:lumOff val="25000"/>
                  </a:schemeClr>
                </a:solidFill>
              </a:rPr>
              <a:t>Tilfredshed</a:t>
            </a:r>
            <a:r>
              <a:rPr lang="en-US" sz="1600" b="1" i="0" u="none" strike="noStrike" baseline="0" dirty="0" smtClean="0">
                <a:solidFill>
                  <a:schemeClr val="tx1">
                    <a:lumMod val="75000"/>
                    <a:lumOff val="25000"/>
                  </a:schemeClr>
                </a:solidFill>
              </a:rPr>
              <a:t> </a:t>
            </a:r>
            <a:r>
              <a:rPr lang="en-US" sz="1600" b="1" i="0" u="none" strike="noStrike" baseline="0" dirty="0" err="1">
                <a:solidFill>
                  <a:schemeClr val="tx1">
                    <a:lumMod val="75000"/>
                    <a:lumOff val="25000"/>
                  </a:schemeClr>
                </a:solidFill>
              </a:rPr>
              <a:t>på</a:t>
            </a:r>
            <a:r>
              <a:rPr lang="en-US" sz="1600" b="1" i="0" u="none" strike="noStrike" baseline="0" dirty="0">
                <a:solidFill>
                  <a:schemeClr val="tx1">
                    <a:lumMod val="75000"/>
                    <a:lumOff val="25000"/>
                  </a:schemeClr>
                </a:solidFill>
              </a:rPr>
              <a:t> </a:t>
            </a:r>
            <a:r>
              <a:rPr lang="en-US" sz="1600" b="1" i="0" u="none" strike="noStrike" baseline="0" dirty="0" err="1">
                <a:solidFill>
                  <a:schemeClr val="tx1">
                    <a:lumMod val="75000"/>
                    <a:lumOff val="25000"/>
                  </a:schemeClr>
                </a:solidFill>
              </a:rPr>
              <a:t>b</a:t>
            </a:r>
            <a:r>
              <a:rPr lang="en-US" sz="1600" dirty="0" err="1">
                <a:solidFill>
                  <a:schemeClr val="tx1">
                    <a:lumMod val="75000"/>
                    <a:lumOff val="25000"/>
                  </a:schemeClr>
                </a:solidFill>
              </a:rPr>
              <a:t>yggesag</a:t>
            </a:r>
            <a:r>
              <a:rPr lang="en-US" sz="1600" dirty="0">
                <a:solidFill>
                  <a:schemeClr val="tx1">
                    <a:lumMod val="75000"/>
                    <a:lumOff val="25000"/>
                  </a:schemeClr>
                </a:solidFill>
              </a:rPr>
              <a:t> med BYGGE DIALOG</a:t>
            </a:r>
          </a:p>
        </c:rich>
      </c:tx>
      <c:layout>
        <c:manualLayout>
          <c:xMode val="edge"/>
          <c:yMode val="edge"/>
          <c:x val="0.11364098532494761"/>
          <c:y val="2.1551176853365502E-2"/>
        </c:manualLayout>
      </c:layout>
    </c:title>
    <c:plotArea>
      <c:layout/>
      <c:lineChart>
        <c:grouping val="standard"/>
        <c:ser>
          <c:idx val="0"/>
          <c:order val="0"/>
          <c:tx>
            <c:v>BYGGE DIALOG måling</c:v>
          </c:tx>
          <c:spPr>
            <a:ln w="28575">
              <a:solidFill>
                <a:schemeClr val="accent1"/>
              </a:solidFill>
            </a:ln>
          </c:spPr>
          <c:marker>
            <c:symbol val="circle"/>
            <c:size val="9"/>
            <c:spPr>
              <a:noFill/>
              <a:ln w="28575"/>
            </c:spPr>
          </c:marker>
          <c:cat>
            <c:strRef>
              <c:f>'Ark1'!$F$3:$F$9</c:f>
              <c:strCache>
                <c:ptCount val="7"/>
                <c:pt idx="0">
                  <c:v>Start</c:v>
                </c:pt>
                <c:pt idx="6">
                  <c:v>Aflevering</c:v>
                </c:pt>
              </c:strCache>
            </c:strRef>
          </c:cat>
          <c:val>
            <c:numRef>
              <c:f>'Ark1'!$G$3:$G$9</c:f>
              <c:numCache>
                <c:formatCode>0.0</c:formatCode>
                <c:ptCount val="7"/>
                <c:pt idx="0">
                  <c:v>3.9</c:v>
                </c:pt>
                <c:pt idx="1">
                  <c:v>4</c:v>
                </c:pt>
                <c:pt idx="2">
                  <c:v>3.3</c:v>
                </c:pt>
                <c:pt idx="3">
                  <c:v>3.2</c:v>
                </c:pt>
                <c:pt idx="4">
                  <c:v>3.6</c:v>
                </c:pt>
                <c:pt idx="5">
                  <c:v>4</c:v>
                </c:pt>
                <c:pt idx="6">
                  <c:v>4.5</c:v>
                </c:pt>
              </c:numCache>
            </c:numRef>
          </c:val>
          <c:smooth val="1"/>
        </c:ser>
        <c:marker val="1"/>
        <c:axId val="104771584"/>
        <c:axId val="104773504"/>
      </c:lineChart>
      <c:catAx>
        <c:axId val="104771584"/>
        <c:scaling>
          <c:orientation val="minMax"/>
        </c:scaling>
        <c:axPos val="b"/>
        <c:numFmt formatCode="dd/mm/yyyy" sourceLinked="1"/>
        <c:majorTickMark val="none"/>
        <c:tickLblPos val="nextTo"/>
        <c:txPr>
          <a:bodyPr/>
          <a:lstStyle/>
          <a:p>
            <a:pPr>
              <a:defRPr sz="1200" b="1">
                <a:solidFill>
                  <a:schemeClr val="tx1">
                    <a:lumMod val="75000"/>
                    <a:lumOff val="25000"/>
                  </a:schemeClr>
                </a:solidFill>
              </a:defRPr>
            </a:pPr>
            <a:endParaRPr lang="da-DK"/>
          </a:p>
        </c:txPr>
        <c:crossAx val="104773504"/>
        <c:crosses val="autoZero"/>
        <c:auto val="1"/>
        <c:lblAlgn val="ctr"/>
        <c:lblOffset val="100"/>
        <c:tickLblSkip val="3"/>
      </c:catAx>
      <c:valAx>
        <c:axId val="104773504"/>
        <c:scaling>
          <c:orientation val="minMax"/>
          <c:max val="5"/>
          <c:min val="1"/>
        </c:scaling>
        <c:delete val="1"/>
        <c:axPos val="l"/>
        <c:majorGridlines/>
        <c:numFmt formatCode="0" sourceLinked="0"/>
        <c:tickLblPos val="none"/>
        <c:crossAx val="104771584"/>
        <c:crosses val="autoZero"/>
        <c:crossBetween val="between"/>
        <c:majorUnit val="1"/>
      </c:valAx>
    </c:plotArea>
    <c:legend>
      <c:legendPos val="b"/>
      <c:layout/>
      <c:txPr>
        <a:bodyPr/>
        <a:lstStyle/>
        <a:p>
          <a:pPr>
            <a:defRPr sz="1200" b="1">
              <a:solidFill>
                <a:schemeClr val="tx1">
                  <a:lumMod val="75000"/>
                  <a:lumOff val="25000"/>
                </a:schemeClr>
              </a:solidFill>
            </a:defRPr>
          </a:pPr>
          <a:endParaRPr lang="da-DK"/>
        </a:p>
      </c:txPr>
    </c:legend>
    <c:plotVisOnly val="1"/>
  </c:chart>
  <c:spPr>
    <a:ln>
      <a:solidFill>
        <a:schemeClr val="tx2"/>
      </a:solidFill>
    </a:ln>
  </c:spPr>
  <c:txPr>
    <a:bodyPr/>
    <a:lstStyle/>
    <a:p>
      <a:pPr>
        <a:defRPr>
          <a:latin typeface="Arial" pitchFamily="34" charset="0"/>
          <a:cs typeface="Arial" pitchFamily="34" charset="0"/>
        </a:defRPr>
      </a:pPr>
      <a:endParaRPr lang="da-DK"/>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a-DK"/>
  <c:chart>
    <c:title>
      <c:tx>
        <c:rich>
          <a:bodyPr/>
          <a:lstStyle/>
          <a:p>
            <a:pPr>
              <a:defRPr sz="1600">
                <a:solidFill>
                  <a:schemeClr val="tx1">
                    <a:lumMod val="75000"/>
                    <a:lumOff val="25000"/>
                  </a:schemeClr>
                </a:solidFill>
              </a:defRPr>
            </a:pPr>
            <a:r>
              <a:rPr lang="en-US" sz="1600" dirty="0" err="1" smtClean="0">
                <a:solidFill>
                  <a:schemeClr val="tx1">
                    <a:lumMod val="75000"/>
                    <a:lumOff val="25000"/>
                  </a:schemeClr>
                </a:solidFill>
              </a:rPr>
              <a:t>Tilfredshed</a:t>
            </a:r>
            <a:r>
              <a:rPr lang="en-US" sz="1600" dirty="0" smtClean="0">
                <a:solidFill>
                  <a:schemeClr val="tx1">
                    <a:lumMod val="75000"/>
                    <a:lumOff val="25000"/>
                  </a:schemeClr>
                </a:solidFill>
              </a:rPr>
              <a:t> </a:t>
            </a:r>
            <a:r>
              <a:rPr lang="en-US" sz="1600" dirty="0" err="1">
                <a:solidFill>
                  <a:schemeClr val="tx1">
                    <a:lumMod val="75000"/>
                    <a:lumOff val="25000"/>
                  </a:schemeClr>
                </a:solidFill>
              </a:rPr>
              <a:t>på</a:t>
            </a:r>
            <a:r>
              <a:rPr lang="en-US" sz="1600" dirty="0">
                <a:solidFill>
                  <a:schemeClr val="tx1">
                    <a:lumMod val="75000"/>
                    <a:lumOff val="25000"/>
                  </a:schemeClr>
                </a:solidFill>
              </a:rPr>
              <a:t/>
            </a:r>
            <a:br>
              <a:rPr lang="en-US" sz="1600" dirty="0">
                <a:solidFill>
                  <a:schemeClr val="tx1">
                    <a:lumMod val="75000"/>
                    <a:lumOff val="25000"/>
                  </a:schemeClr>
                </a:solidFill>
              </a:rPr>
            </a:br>
            <a:r>
              <a:rPr lang="en-US" sz="1600" dirty="0" err="1">
                <a:solidFill>
                  <a:schemeClr val="tx1">
                    <a:lumMod val="75000"/>
                    <a:lumOff val="25000"/>
                  </a:schemeClr>
                </a:solidFill>
              </a:rPr>
              <a:t>traditionel</a:t>
            </a:r>
            <a:r>
              <a:rPr lang="en-US" sz="1600" dirty="0">
                <a:solidFill>
                  <a:schemeClr val="tx1">
                    <a:lumMod val="75000"/>
                    <a:lumOff val="25000"/>
                  </a:schemeClr>
                </a:solidFill>
              </a:rPr>
              <a:t> </a:t>
            </a:r>
            <a:r>
              <a:rPr lang="en-US" sz="1600" dirty="0" err="1">
                <a:solidFill>
                  <a:schemeClr val="tx1">
                    <a:lumMod val="75000"/>
                    <a:lumOff val="25000"/>
                  </a:schemeClr>
                </a:solidFill>
              </a:rPr>
              <a:t>byggesag</a:t>
            </a:r>
            <a:endParaRPr lang="en-US" sz="1600" dirty="0">
              <a:solidFill>
                <a:schemeClr val="tx1">
                  <a:lumMod val="75000"/>
                  <a:lumOff val="25000"/>
                </a:schemeClr>
              </a:solidFill>
            </a:endParaRPr>
          </a:p>
        </c:rich>
      </c:tx>
      <c:layout>
        <c:manualLayout>
          <c:xMode val="edge"/>
          <c:yMode val="edge"/>
          <c:x val="0.21809992637611703"/>
          <c:y val="2.8999531572079875E-2"/>
        </c:manualLayout>
      </c:layout>
    </c:title>
    <c:plotArea>
      <c:layout/>
      <c:lineChart>
        <c:grouping val="standard"/>
        <c:ser>
          <c:idx val="0"/>
          <c:order val="0"/>
          <c:tx>
            <c:strRef>
              <c:f>'Ark1'!$C$2</c:f>
              <c:strCache>
                <c:ptCount val="1"/>
                <c:pt idx="0">
                  <c:v>Kundetilfredshed</c:v>
                </c:pt>
              </c:strCache>
            </c:strRef>
          </c:tx>
          <c:marker>
            <c:symbol val="none"/>
          </c:marker>
          <c:cat>
            <c:strRef>
              <c:f>'Ark1'!$B$3:$B$9</c:f>
              <c:strCache>
                <c:ptCount val="7"/>
                <c:pt idx="0">
                  <c:v>Start</c:v>
                </c:pt>
                <c:pt idx="6">
                  <c:v>Aflevering</c:v>
                </c:pt>
              </c:strCache>
            </c:strRef>
          </c:cat>
          <c:val>
            <c:numRef>
              <c:f>'Ark1'!$C$3:$C$9</c:f>
              <c:numCache>
                <c:formatCode>0.0</c:formatCode>
                <c:ptCount val="7"/>
                <c:pt idx="0">
                  <c:v>3.9</c:v>
                </c:pt>
                <c:pt idx="1">
                  <c:v>4</c:v>
                </c:pt>
                <c:pt idx="2">
                  <c:v>3.9</c:v>
                </c:pt>
                <c:pt idx="3">
                  <c:v>3.8</c:v>
                </c:pt>
                <c:pt idx="4">
                  <c:v>3.6</c:v>
                </c:pt>
                <c:pt idx="5">
                  <c:v>3.7</c:v>
                </c:pt>
                <c:pt idx="6">
                  <c:v>3.6</c:v>
                </c:pt>
              </c:numCache>
            </c:numRef>
          </c:val>
          <c:smooth val="1"/>
        </c:ser>
        <c:marker val="1"/>
        <c:axId val="104785408"/>
        <c:axId val="104786944"/>
      </c:lineChart>
      <c:catAx>
        <c:axId val="104785408"/>
        <c:scaling>
          <c:orientation val="minMax"/>
        </c:scaling>
        <c:axPos val="b"/>
        <c:numFmt formatCode="dd/mm/yyyy" sourceLinked="1"/>
        <c:majorTickMark val="none"/>
        <c:tickLblPos val="nextTo"/>
        <c:txPr>
          <a:bodyPr/>
          <a:lstStyle/>
          <a:p>
            <a:pPr>
              <a:defRPr sz="1200" b="1">
                <a:solidFill>
                  <a:schemeClr val="tx1">
                    <a:lumMod val="75000"/>
                    <a:lumOff val="25000"/>
                  </a:schemeClr>
                </a:solidFill>
              </a:defRPr>
            </a:pPr>
            <a:endParaRPr lang="da-DK"/>
          </a:p>
        </c:txPr>
        <c:crossAx val="104786944"/>
        <c:crosses val="autoZero"/>
        <c:auto val="1"/>
        <c:lblAlgn val="ctr"/>
        <c:lblOffset val="100"/>
        <c:tickLblSkip val="3"/>
      </c:catAx>
      <c:valAx>
        <c:axId val="104786944"/>
        <c:scaling>
          <c:orientation val="minMax"/>
          <c:max val="5"/>
          <c:min val="1"/>
        </c:scaling>
        <c:delete val="1"/>
        <c:axPos val="l"/>
        <c:majorGridlines/>
        <c:numFmt formatCode="0" sourceLinked="0"/>
        <c:tickLblPos val="none"/>
        <c:crossAx val="104785408"/>
        <c:crosses val="autoZero"/>
        <c:crossBetween val="between"/>
        <c:majorUnit val="1"/>
      </c:valAx>
    </c:plotArea>
    <c:plotVisOnly val="1"/>
  </c:chart>
  <c:spPr>
    <a:ln>
      <a:solidFill>
        <a:schemeClr val="tx2"/>
      </a:solidFill>
    </a:ln>
  </c:spPr>
  <c:txPr>
    <a:bodyPr/>
    <a:lstStyle/>
    <a:p>
      <a:pPr>
        <a:defRPr>
          <a:latin typeface="Arial" pitchFamily="34" charset="0"/>
          <a:cs typeface="Arial" pitchFamily="34" charset="0"/>
        </a:defRPr>
      </a:pPr>
      <a:endParaRPr lang="da-DK"/>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F7C2C2E-7825-4FFC-9D42-D4B1D99FCA1D}" type="datetimeFigureOut">
              <a:rPr lang="da-DK" smtClean="0"/>
              <a:t>27-09-2017</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4D21CB8-A03E-428B-8278-2FD1B716E48E}" type="slidenum">
              <a:rPr lang="da-DK" smtClean="0"/>
              <a:t>‹nr.›</a:t>
            </a:fld>
            <a:endParaRPr lang="da-DK"/>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5D19C6A-B167-42E1-9076-BE3BE1A52B8C}" type="datetimeFigureOut">
              <a:rPr lang="da-DK" smtClean="0"/>
              <a:pPr/>
              <a:t>27-09-2017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CD11C8C-CCE8-45F8-87D8-98E8DBD34096}"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19C6A-B167-42E1-9076-BE3BE1A52B8C}" type="datetimeFigureOut">
              <a:rPr lang="da-DK" smtClean="0"/>
              <a:pPr/>
              <a:t>27-09-2017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11C8C-CCE8-45F8-87D8-98E8DBD34096}"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196752"/>
            <a:ext cx="7772400" cy="1470025"/>
          </a:xfrm>
        </p:spPr>
        <p:txBody>
          <a:bodyPr/>
          <a:lstStyle/>
          <a:p>
            <a:r>
              <a:rPr lang="da-DK" sz="6600" b="1" dirty="0" smtClean="0">
                <a:latin typeface="Arial" pitchFamily="34" charset="0"/>
                <a:cs typeface="Arial" pitchFamily="34" charset="0"/>
              </a:rPr>
              <a:t>Velkommen</a:t>
            </a:r>
            <a:endParaRPr lang="da-DK" b="1" dirty="0">
              <a:latin typeface="Arial" pitchFamily="34" charset="0"/>
              <a:cs typeface="Arial" pitchFamily="34" charset="0"/>
            </a:endParaRPr>
          </a:p>
        </p:txBody>
      </p:sp>
      <p:sp>
        <p:nvSpPr>
          <p:cNvPr id="3" name="Undertitel 2"/>
          <p:cNvSpPr>
            <a:spLocks noGrp="1"/>
          </p:cNvSpPr>
          <p:nvPr>
            <p:ph type="subTitle" idx="1"/>
          </p:nvPr>
        </p:nvSpPr>
        <p:spPr/>
        <p:txBody>
          <a:bodyPr/>
          <a:lstStyle/>
          <a:p>
            <a:endParaRPr lang="da-DK">
              <a:latin typeface="Arial" pitchFamily="34" charset="0"/>
              <a:cs typeface="Arial" pitchFamily="34" charset="0"/>
            </a:endParaRPr>
          </a:p>
        </p:txBody>
      </p:sp>
      <p:pic>
        <p:nvPicPr>
          <p:cNvPr id="4" name="Billede 3" descr="bygge-dialog-2.jpg"/>
          <p:cNvPicPr>
            <a:picLocks noChangeAspect="1"/>
          </p:cNvPicPr>
          <p:nvPr/>
        </p:nvPicPr>
        <p:blipFill>
          <a:blip r:embed="rId2" cstate="print"/>
          <a:stretch>
            <a:fillRect/>
          </a:stretch>
        </p:blipFill>
        <p:spPr>
          <a:xfrm>
            <a:off x="1547664" y="2756500"/>
            <a:ext cx="6096000" cy="3192780"/>
          </a:xfrm>
          <a:prstGeom prst="rect">
            <a:avLst/>
          </a:prstGeom>
          <a:ln>
            <a:solidFill>
              <a:schemeClr val="bg1">
                <a:lumMod val="75000"/>
              </a:schemeClr>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620688"/>
            <a:ext cx="7776864" cy="3816424"/>
          </a:xfrm>
        </p:spPr>
        <p:txBody>
          <a:bodyPr>
            <a:normAutofit/>
          </a:bodyPr>
          <a:lstStyle/>
          <a:p>
            <a:pPr algn="l"/>
            <a:r>
              <a:rPr lang="da-DK" sz="2800" b="1" i="1" dirty="0">
                <a:latin typeface="Arial" pitchFamily="34" charset="0"/>
                <a:cs typeface="Arial" pitchFamily="34" charset="0"/>
              </a:rPr>
              <a:t>For millions of </a:t>
            </a:r>
            <a:r>
              <a:rPr lang="da-DK" sz="2800" b="1" i="1" dirty="0" err="1">
                <a:latin typeface="Arial" pitchFamily="34" charset="0"/>
                <a:cs typeface="Arial" pitchFamily="34" charset="0"/>
              </a:rPr>
              <a:t>years</a:t>
            </a:r>
            <a:r>
              <a:rPr lang="da-DK" sz="2800" b="1" i="1" dirty="0">
                <a:latin typeface="Arial" pitchFamily="34" charset="0"/>
                <a:cs typeface="Arial" pitchFamily="34" charset="0"/>
              </a:rPr>
              <a:t>, </a:t>
            </a:r>
            <a:r>
              <a:rPr lang="da-DK" sz="2800" b="1" i="1" dirty="0" err="1">
                <a:latin typeface="Arial" pitchFamily="34" charset="0"/>
                <a:cs typeface="Arial" pitchFamily="34" charset="0"/>
              </a:rPr>
              <a:t>mankind</a:t>
            </a:r>
            <a:r>
              <a:rPr lang="da-DK" sz="2800" b="1" i="1" dirty="0">
                <a:latin typeface="Arial" pitchFamily="34" charset="0"/>
                <a:cs typeface="Arial" pitchFamily="34" charset="0"/>
              </a:rPr>
              <a:t> </a:t>
            </a:r>
            <a:r>
              <a:rPr lang="da-DK" sz="2800" b="1" i="1" dirty="0" err="1">
                <a:latin typeface="Arial" pitchFamily="34" charset="0"/>
                <a:cs typeface="Arial" pitchFamily="34" charset="0"/>
              </a:rPr>
              <a:t>lived</a:t>
            </a:r>
            <a:r>
              <a:rPr lang="da-DK" sz="2800" b="1" i="1" dirty="0">
                <a:latin typeface="Arial" pitchFamily="34" charset="0"/>
                <a:cs typeface="Arial" pitchFamily="34" charset="0"/>
              </a:rPr>
              <a:t> just </a:t>
            </a:r>
            <a:r>
              <a:rPr lang="da-DK" sz="2800" b="1" i="1" dirty="0" err="1">
                <a:latin typeface="Arial" pitchFamily="34" charset="0"/>
                <a:cs typeface="Arial" pitchFamily="34" charset="0"/>
              </a:rPr>
              <a:t>like</a:t>
            </a:r>
            <a:r>
              <a:rPr lang="da-DK" sz="2800" b="1" i="1" dirty="0">
                <a:latin typeface="Arial" pitchFamily="34" charset="0"/>
                <a:cs typeface="Arial" pitchFamily="34" charset="0"/>
              </a:rPr>
              <a:t> the </a:t>
            </a:r>
            <a:r>
              <a:rPr lang="da-DK" sz="2800" b="1" i="1" dirty="0" err="1">
                <a:latin typeface="Arial" pitchFamily="34" charset="0"/>
                <a:cs typeface="Arial" pitchFamily="34" charset="0"/>
              </a:rPr>
              <a:t>animals</a:t>
            </a:r>
            <a:r>
              <a:rPr lang="da-DK" sz="2800" b="1" i="1" dirty="0">
                <a:latin typeface="Arial" pitchFamily="34" charset="0"/>
                <a:cs typeface="Arial" pitchFamily="34" charset="0"/>
              </a:rPr>
              <a:t>. </a:t>
            </a:r>
            <a:r>
              <a:rPr lang="da-DK" sz="2800" b="1" i="1" dirty="0" err="1">
                <a:latin typeface="Arial" pitchFamily="34" charset="0"/>
                <a:cs typeface="Arial" pitchFamily="34" charset="0"/>
              </a:rPr>
              <a:t>Then</a:t>
            </a:r>
            <a:r>
              <a:rPr lang="da-DK" sz="2800" b="1" i="1" dirty="0">
                <a:latin typeface="Arial" pitchFamily="34" charset="0"/>
                <a:cs typeface="Arial" pitchFamily="34" charset="0"/>
              </a:rPr>
              <a:t> </a:t>
            </a:r>
            <a:r>
              <a:rPr lang="da-DK" sz="2800" b="1" i="1" dirty="0" err="1">
                <a:latin typeface="Arial" pitchFamily="34" charset="0"/>
                <a:cs typeface="Arial" pitchFamily="34" charset="0"/>
              </a:rPr>
              <a:t>something</a:t>
            </a:r>
            <a:r>
              <a:rPr lang="da-DK" sz="2800" b="1" i="1" dirty="0">
                <a:latin typeface="Arial" pitchFamily="34" charset="0"/>
                <a:cs typeface="Arial" pitchFamily="34" charset="0"/>
              </a:rPr>
              <a:t> </a:t>
            </a:r>
            <a:r>
              <a:rPr lang="da-DK" sz="2800" b="1" i="1" dirty="0" err="1">
                <a:latin typeface="Arial" pitchFamily="34" charset="0"/>
                <a:cs typeface="Arial" pitchFamily="34" charset="0"/>
              </a:rPr>
              <a:t>happened</a:t>
            </a:r>
            <a:r>
              <a:rPr lang="da-DK" sz="2800" b="1" i="1" dirty="0">
                <a:latin typeface="Arial" pitchFamily="34" charset="0"/>
                <a:cs typeface="Arial" pitchFamily="34" charset="0"/>
              </a:rPr>
              <a:t> </a:t>
            </a:r>
            <a:r>
              <a:rPr lang="da-DK" sz="2800" b="1" i="1" dirty="0" err="1">
                <a:latin typeface="Arial" pitchFamily="34" charset="0"/>
                <a:cs typeface="Arial" pitchFamily="34" charset="0"/>
              </a:rPr>
              <a:t>which</a:t>
            </a:r>
            <a:r>
              <a:rPr lang="da-DK" sz="2800" b="1" i="1" dirty="0">
                <a:latin typeface="Arial" pitchFamily="34" charset="0"/>
                <a:cs typeface="Arial" pitchFamily="34" charset="0"/>
              </a:rPr>
              <a:t> </a:t>
            </a:r>
            <a:r>
              <a:rPr lang="da-DK" sz="2800" b="1" i="1" dirty="0" err="1">
                <a:latin typeface="Arial" pitchFamily="34" charset="0"/>
                <a:cs typeface="Arial" pitchFamily="34" charset="0"/>
              </a:rPr>
              <a:t>unleashed</a:t>
            </a:r>
            <a:r>
              <a:rPr lang="da-DK" sz="2800" b="1" i="1" dirty="0">
                <a:latin typeface="Arial" pitchFamily="34" charset="0"/>
                <a:cs typeface="Arial" pitchFamily="34" charset="0"/>
              </a:rPr>
              <a:t> the power of </a:t>
            </a:r>
            <a:r>
              <a:rPr lang="da-DK" sz="2800" b="1" i="1" dirty="0" err="1">
                <a:latin typeface="Arial" pitchFamily="34" charset="0"/>
                <a:cs typeface="Arial" pitchFamily="34" charset="0"/>
              </a:rPr>
              <a:t>our</a:t>
            </a:r>
            <a:r>
              <a:rPr lang="da-DK" sz="2800" b="1" i="1" dirty="0">
                <a:latin typeface="Arial" pitchFamily="34" charset="0"/>
                <a:cs typeface="Arial" pitchFamily="34" charset="0"/>
              </a:rPr>
              <a:t> imagination. </a:t>
            </a:r>
            <a:r>
              <a:rPr lang="da-DK" sz="2800" b="1" i="1" dirty="0" err="1">
                <a:latin typeface="Arial" pitchFamily="34" charset="0"/>
                <a:cs typeface="Arial" pitchFamily="34" charset="0"/>
              </a:rPr>
              <a:t>We</a:t>
            </a:r>
            <a:r>
              <a:rPr lang="da-DK" sz="2800" b="1" i="1" dirty="0">
                <a:latin typeface="Arial" pitchFamily="34" charset="0"/>
                <a:cs typeface="Arial" pitchFamily="34" charset="0"/>
              </a:rPr>
              <a:t> </a:t>
            </a:r>
            <a:r>
              <a:rPr lang="da-DK" sz="2800" b="1" i="1" dirty="0" err="1">
                <a:latin typeface="Arial" pitchFamily="34" charset="0"/>
                <a:cs typeface="Arial" pitchFamily="34" charset="0"/>
              </a:rPr>
              <a:t>learned</a:t>
            </a:r>
            <a:r>
              <a:rPr lang="da-DK" sz="2800" b="1" i="1" dirty="0">
                <a:latin typeface="Arial" pitchFamily="34" charset="0"/>
                <a:cs typeface="Arial" pitchFamily="34" charset="0"/>
              </a:rPr>
              <a:t> to talk and </a:t>
            </a:r>
            <a:r>
              <a:rPr lang="da-DK" sz="2800" b="1" i="1" dirty="0" err="1">
                <a:latin typeface="Arial" pitchFamily="34" charset="0"/>
                <a:cs typeface="Arial" pitchFamily="34" charset="0"/>
              </a:rPr>
              <a:t>we</a:t>
            </a:r>
            <a:r>
              <a:rPr lang="da-DK" sz="2800" b="1" i="1" dirty="0">
                <a:latin typeface="Arial" pitchFamily="34" charset="0"/>
                <a:cs typeface="Arial" pitchFamily="34" charset="0"/>
              </a:rPr>
              <a:t> </a:t>
            </a:r>
            <a:r>
              <a:rPr lang="da-DK" sz="2800" b="1" i="1" dirty="0" err="1">
                <a:latin typeface="Arial" pitchFamily="34" charset="0"/>
                <a:cs typeface="Arial" pitchFamily="34" charset="0"/>
              </a:rPr>
              <a:t>learned</a:t>
            </a:r>
            <a:r>
              <a:rPr lang="da-DK" sz="2800" b="1" i="1" dirty="0">
                <a:latin typeface="Arial" pitchFamily="34" charset="0"/>
                <a:cs typeface="Arial" pitchFamily="34" charset="0"/>
              </a:rPr>
              <a:t> to </a:t>
            </a:r>
            <a:r>
              <a:rPr lang="da-DK" sz="2800" b="1" i="1" dirty="0" smtClean="0">
                <a:latin typeface="Arial" pitchFamily="34" charset="0"/>
                <a:cs typeface="Arial" pitchFamily="34" charset="0"/>
              </a:rPr>
              <a:t>listen.</a:t>
            </a:r>
            <a:br>
              <a:rPr lang="da-DK" sz="2800" b="1" i="1" dirty="0" smtClean="0">
                <a:latin typeface="Arial" pitchFamily="34" charset="0"/>
                <a:cs typeface="Arial" pitchFamily="34" charset="0"/>
              </a:rPr>
            </a:br>
            <a:r>
              <a:rPr lang="da-DK" sz="2800" b="1" i="1" dirty="0" smtClean="0">
                <a:latin typeface="Arial" pitchFamily="34" charset="0"/>
                <a:cs typeface="Arial" pitchFamily="34" charset="0"/>
              </a:rPr>
              <a:t/>
            </a:r>
            <a:br>
              <a:rPr lang="da-DK" sz="2800" b="1" i="1" dirty="0" smtClean="0">
                <a:latin typeface="Arial" pitchFamily="34" charset="0"/>
                <a:cs typeface="Arial" pitchFamily="34" charset="0"/>
              </a:rPr>
            </a:br>
            <a:r>
              <a:rPr lang="da-DK" sz="2800" dirty="0" smtClean="0">
                <a:latin typeface="Arial" pitchFamily="34" charset="0"/>
                <a:cs typeface="Arial" pitchFamily="34" charset="0"/>
              </a:rPr>
              <a:t>Stephen </a:t>
            </a:r>
            <a:r>
              <a:rPr lang="da-DK" sz="2800" dirty="0" err="1" smtClean="0">
                <a:latin typeface="Arial" pitchFamily="34" charset="0"/>
                <a:cs typeface="Arial" pitchFamily="34" charset="0"/>
              </a:rPr>
              <a:t>Hawking</a:t>
            </a:r>
            <a:endParaRPr lang="da-DK" sz="2800" dirty="0">
              <a:latin typeface="Arial" pitchFamily="34" charset="0"/>
              <a:cs typeface="Arial" pitchFamily="34" charset="0"/>
            </a:endParaRPr>
          </a:p>
        </p:txBody>
      </p:sp>
      <p:pic>
        <p:nvPicPr>
          <p:cNvPr id="1026" name="Picture 2" descr="https://images-na.ssl-images-amazon.com/images/I/51999c3J9FL._SY300_.jpg"/>
          <p:cNvPicPr>
            <a:picLocks noChangeAspect="1" noChangeArrowheads="1"/>
          </p:cNvPicPr>
          <p:nvPr/>
        </p:nvPicPr>
        <p:blipFill>
          <a:blip r:embed="rId2" cstate="print"/>
          <a:srcRect/>
          <a:stretch>
            <a:fillRect/>
          </a:stretch>
        </p:blipFill>
        <p:spPr bwMode="auto">
          <a:xfrm>
            <a:off x="5508104" y="3307804"/>
            <a:ext cx="2857500" cy="28575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4932040" y="2852936"/>
          <a:ext cx="3816000" cy="30243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p:cNvGraphicFramePr/>
          <p:nvPr/>
        </p:nvGraphicFramePr>
        <p:xfrm>
          <a:off x="467544" y="2924944"/>
          <a:ext cx="3816000" cy="2627939"/>
        </p:xfrm>
        <a:graphic>
          <a:graphicData uri="http://schemas.openxmlformats.org/drawingml/2006/chart">
            <c:chart xmlns:c="http://schemas.openxmlformats.org/drawingml/2006/chart" xmlns:r="http://schemas.openxmlformats.org/officeDocument/2006/relationships" r:id="rId3"/>
          </a:graphicData>
        </a:graphic>
      </p:graphicFrame>
      <p:pic>
        <p:nvPicPr>
          <p:cNvPr id="6" name="Billede 5" descr="C:\Users\kk.BYGGE\Desktop\psd\byggedialog\rating\smallA.png"/>
          <p:cNvPicPr/>
          <p:nvPr/>
        </p:nvPicPr>
        <p:blipFill>
          <a:blip r:embed="rId4" cstate="print"/>
          <a:stretch>
            <a:fillRect/>
          </a:stretch>
        </p:blipFill>
        <p:spPr bwMode="auto">
          <a:xfrm>
            <a:off x="3749494" y="3798256"/>
            <a:ext cx="288312" cy="361149"/>
          </a:xfrm>
          <a:prstGeom prst="rect">
            <a:avLst/>
          </a:prstGeom>
          <a:noFill/>
          <a:ln w="9525">
            <a:noFill/>
            <a:miter lim="800000"/>
            <a:headEnd/>
            <a:tailEnd/>
          </a:ln>
        </p:spPr>
      </p:pic>
      <p:pic>
        <p:nvPicPr>
          <p:cNvPr id="8" name="Billede 7" descr="C:\Users\kk.BYGGE\Desktop\psd\byggedialog\rating\smallA.png"/>
          <p:cNvPicPr/>
          <p:nvPr/>
        </p:nvPicPr>
        <p:blipFill>
          <a:blip r:embed="rId5" cstate="print"/>
          <a:stretch>
            <a:fillRect/>
          </a:stretch>
        </p:blipFill>
        <p:spPr bwMode="auto">
          <a:xfrm>
            <a:off x="8187296" y="3383372"/>
            <a:ext cx="288312" cy="353466"/>
          </a:xfrm>
          <a:prstGeom prst="rect">
            <a:avLst/>
          </a:prstGeom>
          <a:noFill/>
          <a:ln w="9525">
            <a:noFill/>
            <a:miter lim="800000"/>
            <a:headEnd/>
            <a:tailEnd/>
          </a:ln>
        </p:spPr>
      </p:pic>
      <p:pic>
        <p:nvPicPr>
          <p:cNvPr id="10" name="Billede 9" descr="C:\Users\kk.BYGGE\Desktop\psd\byggedialog\rating\smallA.png"/>
          <p:cNvPicPr/>
          <p:nvPr/>
        </p:nvPicPr>
        <p:blipFill>
          <a:blip r:embed="rId4" cstate="print"/>
          <a:stretch>
            <a:fillRect/>
          </a:stretch>
        </p:blipFill>
        <p:spPr bwMode="auto">
          <a:xfrm>
            <a:off x="7221246" y="3740625"/>
            <a:ext cx="288312" cy="361149"/>
          </a:xfrm>
          <a:prstGeom prst="rect">
            <a:avLst/>
          </a:prstGeom>
          <a:noFill/>
          <a:ln w="9525">
            <a:noFill/>
            <a:miter lim="800000"/>
            <a:headEnd/>
            <a:tailEnd/>
          </a:ln>
        </p:spPr>
      </p:pic>
      <p:pic>
        <p:nvPicPr>
          <p:cNvPr id="11" name="Billede 10" descr="C:\Users\kk.BYGGE\Desktop\psd\byggedialog\rating\smallA.png"/>
          <p:cNvPicPr/>
          <p:nvPr/>
        </p:nvPicPr>
        <p:blipFill>
          <a:blip r:embed="rId4" cstate="print"/>
          <a:stretch>
            <a:fillRect/>
          </a:stretch>
        </p:blipFill>
        <p:spPr bwMode="auto">
          <a:xfrm>
            <a:off x="6743136" y="3889197"/>
            <a:ext cx="288312" cy="361149"/>
          </a:xfrm>
          <a:prstGeom prst="rect">
            <a:avLst/>
          </a:prstGeom>
          <a:noFill/>
          <a:ln w="9525">
            <a:noFill/>
            <a:miter lim="800000"/>
            <a:headEnd/>
            <a:tailEnd/>
          </a:ln>
        </p:spPr>
      </p:pic>
      <p:pic>
        <p:nvPicPr>
          <p:cNvPr id="12" name="Billede 11" descr="C:\Users\kk.BYGGE\Desktop\psd\byggedialog\rating\smallA.png"/>
          <p:cNvPicPr/>
          <p:nvPr/>
        </p:nvPicPr>
        <p:blipFill>
          <a:blip r:embed="rId4" cstate="print"/>
          <a:stretch>
            <a:fillRect/>
          </a:stretch>
        </p:blipFill>
        <p:spPr bwMode="auto">
          <a:xfrm>
            <a:off x="6277309" y="3859506"/>
            <a:ext cx="288312" cy="361149"/>
          </a:xfrm>
          <a:prstGeom prst="rect">
            <a:avLst/>
          </a:prstGeom>
          <a:noFill/>
          <a:ln w="9525">
            <a:noFill/>
            <a:miter lim="800000"/>
            <a:headEnd/>
            <a:tailEnd/>
          </a:ln>
        </p:spPr>
      </p:pic>
      <p:pic>
        <p:nvPicPr>
          <p:cNvPr id="13" name="Billede 12" descr="C:\Users\kk.BYGGE\Desktop\psd\byggedialog\rating\smallA.png"/>
          <p:cNvPicPr/>
          <p:nvPr/>
        </p:nvPicPr>
        <p:blipFill>
          <a:blip r:embed="rId4" cstate="print"/>
          <a:stretch>
            <a:fillRect/>
          </a:stretch>
        </p:blipFill>
        <p:spPr bwMode="auto">
          <a:xfrm>
            <a:off x="5283174" y="3616148"/>
            <a:ext cx="288312" cy="361149"/>
          </a:xfrm>
          <a:prstGeom prst="rect">
            <a:avLst/>
          </a:prstGeom>
          <a:noFill/>
          <a:ln w="9525">
            <a:noFill/>
            <a:miter lim="800000"/>
            <a:headEnd/>
            <a:tailEnd/>
          </a:ln>
        </p:spPr>
      </p:pic>
      <p:pic>
        <p:nvPicPr>
          <p:cNvPr id="14" name="Billede 13" descr="C:\Users\kk.BYGGE\Desktop\psd\byggedialog\rating\smallA.png"/>
          <p:cNvPicPr/>
          <p:nvPr/>
        </p:nvPicPr>
        <p:blipFill>
          <a:blip r:embed="rId5" cstate="print"/>
          <a:stretch>
            <a:fillRect/>
          </a:stretch>
        </p:blipFill>
        <p:spPr bwMode="auto">
          <a:xfrm>
            <a:off x="7706231" y="3591343"/>
            <a:ext cx="288312" cy="353466"/>
          </a:xfrm>
          <a:prstGeom prst="rect">
            <a:avLst/>
          </a:prstGeom>
          <a:noFill/>
          <a:ln w="9525">
            <a:noFill/>
            <a:miter lim="800000"/>
            <a:headEnd/>
            <a:tailEnd/>
          </a:ln>
        </p:spPr>
      </p:pic>
      <p:pic>
        <p:nvPicPr>
          <p:cNvPr id="15" name="Billede 14" descr="C:\Users\kk.BYGGE\Desktop\psd\byggedialog\rating\smallA.png"/>
          <p:cNvPicPr/>
          <p:nvPr/>
        </p:nvPicPr>
        <p:blipFill>
          <a:blip r:embed="rId5" cstate="print"/>
          <a:stretch>
            <a:fillRect/>
          </a:stretch>
        </p:blipFill>
        <p:spPr bwMode="auto">
          <a:xfrm>
            <a:off x="5798456" y="3591101"/>
            <a:ext cx="288312" cy="353466"/>
          </a:xfrm>
          <a:prstGeom prst="rect">
            <a:avLst/>
          </a:prstGeom>
          <a:noFill/>
          <a:ln w="9525">
            <a:noFill/>
            <a:miter lim="800000"/>
            <a:headEnd/>
            <a:tailEnd/>
          </a:ln>
        </p:spPr>
      </p:pic>
      <p:pic>
        <p:nvPicPr>
          <p:cNvPr id="16" name="Billede 15" descr="bygge-dialog-2.jpg"/>
          <p:cNvPicPr>
            <a:picLocks noChangeAspect="1"/>
          </p:cNvPicPr>
          <p:nvPr/>
        </p:nvPicPr>
        <p:blipFill>
          <a:blip r:embed="rId6" cstate="print"/>
          <a:stretch>
            <a:fillRect/>
          </a:stretch>
        </p:blipFill>
        <p:spPr>
          <a:xfrm>
            <a:off x="2843808" y="260648"/>
            <a:ext cx="3888432" cy="2036566"/>
          </a:xfrm>
          <a:prstGeom prst="rect">
            <a:avLst/>
          </a:prstGeom>
        </p:spPr>
      </p:pic>
      <p:sp>
        <p:nvSpPr>
          <p:cNvPr id="17" name="Titel 16"/>
          <p:cNvSpPr>
            <a:spLocks noGrp="1"/>
          </p:cNvSpPr>
          <p:nvPr>
            <p:ph type="title"/>
          </p:nvPr>
        </p:nvSpPr>
        <p:spPr/>
        <p:txBody>
          <a:bodyPr/>
          <a:lstStyle/>
          <a:p>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3600" dirty="0" smtClean="0">
                <a:latin typeface="Arial" pitchFamily="34" charset="0"/>
                <a:cs typeface="Arial" pitchFamily="34" charset="0"/>
              </a:rPr>
              <a:t>BYGGE DIALOG målinger</a:t>
            </a:r>
            <a:endParaRPr lang="da-DK" sz="3600" dirty="0">
              <a:latin typeface="Arial" pitchFamily="34" charset="0"/>
              <a:cs typeface="Arial" pitchFamily="34" charset="0"/>
            </a:endParaRPr>
          </a:p>
        </p:txBody>
      </p:sp>
      <p:sp>
        <p:nvSpPr>
          <p:cNvPr id="3" name="Pladsholder til indhold 2"/>
          <p:cNvSpPr>
            <a:spLocks noGrp="1"/>
          </p:cNvSpPr>
          <p:nvPr>
            <p:ph idx="1"/>
          </p:nvPr>
        </p:nvSpPr>
        <p:spPr/>
        <p:txBody>
          <a:bodyPr>
            <a:normAutofit/>
          </a:bodyPr>
          <a:lstStyle/>
          <a:p>
            <a:r>
              <a:rPr lang="da-DK" sz="1800" dirty="0" smtClean="0">
                <a:latin typeface="Arial" pitchFamily="34" charset="0"/>
                <a:cs typeface="Arial" pitchFamily="34" charset="0"/>
              </a:rPr>
              <a:t>Link sendes direkte til respondenten</a:t>
            </a:r>
          </a:p>
          <a:p>
            <a:r>
              <a:rPr lang="da-DK" sz="1800" dirty="0" smtClean="0">
                <a:latin typeface="Arial" pitchFamily="34" charset="0"/>
                <a:cs typeface="Arial" pitchFamily="34" charset="0"/>
              </a:rPr>
              <a:t>Det tager ca. 3 minutter at udfylde</a:t>
            </a:r>
          </a:p>
          <a:p>
            <a:r>
              <a:rPr lang="da-DK" sz="1800" dirty="0" smtClean="0">
                <a:latin typeface="Arial" pitchFamily="34" charset="0"/>
                <a:cs typeface="Arial" pitchFamily="34" charset="0"/>
              </a:rPr>
              <a:t>Respondenten kan se, hvad han/hun svarede i forrige måling</a:t>
            </a:r>
          </a:p>
          <a:p>
            <a:r>
              <a:rPr lang="da-DK" sz="1800" dirty="0" smtClean="0">
                <a:latin typeface="Arial" pitchFamily="34" charset="0"/>
                <a:cs typeface="Arial" pitchFamily="34" charset="0"/>
              </a:rPr>
              <a:t>Kompatibel med desktop, </a:t>
            </a:r>
            <a:r>
              <a:rPr lang="da-DK" sz="1800" dirty="0" err="1" smtClean="0">
                <a:latin typeface="Arial" pitchFamily="34" charset="0"/>
                <a:cs typeface="Arial" pitchFamily="34" charset="0"/>
              </a:rPr>
              <a:t>iPad</a:t>
            </a:r>
            <a:r>
              <a:rPr lang="da-DK" sz="1800" dirty="0" smtClean="0">
                <a:latin typeface="Arial" pitchFamily="34" charset="0"/>
                <a:cs typeface="Arial" pitchFamily="34" charset="0"/>
              </a:rPr>
              <a:t>, mobil etc.</a:t>
            </a:r>
          </a:p>
          <a:p>
            <a:endParaRPr lang="da-DK" sz="1800" dirty="0">
              <a:latin typeface="Arial" pitchFamily="34" charset="0"/>
              <a:cs typeface="Arial" pitchFamily="34" charset="0"/>
            </a:endParaRPr>
          </a:p>
        </p:txBody>
      </p:sp>
      <p:pic>
        <p:nvPicPr>
          <p:cNvPr id="20481" name="Picture 1"/>
          <p:cNvPicPr>
            <a:picLocks noChangeAspect="1" noChangeArrowheads="1"/>
          </p:cNvPicPr>
          <p:nvPr/>
        </p:nvPicPr>
        <p:blipFill>
          <a:blip r:embed="rId2" cstate="print"/>
          <a:srcRect/>
          <a:stretch>
            <a:fillRect/>
          </a:stretch>
        </p:blipFill>
        <p:spPr bwMode="auto">
          <a:xfrm>
            <a:off x="2051720" y="2996952"/>
            <a:ext cx="5256584" cy="3707598"/>
          </a:xfrm>
          <a:prstGeom prst="rect">
            <a:avLst/>
          </a:prstGeom>
          <a:noFill/>
          <a:ln w="9525">
            <a:noFill/>
            <a:miter lim="800000"/>
            <a:headEnd/>
            <a:tailEnd/>
          </a:ln>
        </p:spPr>
      </p:pic>
      <p:pic>
        <p:nvPicPr>
          <p:cNvPr id="6" name="Billede 5" descr="bygge-dialog-2.jpg"/>
          <p:cNvPicPr>
            <a:picLocks noChangeAspect="1"/>
          </p:cNvPicPr>
          <p:nvPr/>
        </p:nvPicPr>
        <p:blipFill>
          <a:blip r:embed="rId3" cstate="print"/>
          <a:stretch>
            <a:fillRect/>
          </a:stretch>
        </p:blipFill>
        <p:spPr>
          <a:xfrm>
            <a:off x="6084168" y="332656"/>
            <a:ext cx="2521379" cy="1320572"/>
          </a:xfrm>
          <a:prstGeom prst="rect">
            <a:avLst/>
          </a:prstGeom>
          <a:ln>
            <a:solidFill>
              <a:schemeClr val="bg1">
                <a:lumMod val="75000"/>
              </a:schemeClr>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da-DK" sz="3200" dirty="0" smtClean="0">
                <a:latin typeface="Arial" pitchFamily="34" charset="0"/>
                <a:cs typeface="Arial" pitchFamily="34" charset="0"/>
              </a:rPr>
              <a:t>Et direkte talerør til ledelsen</a:t>
            </a:r>
            <a:br>
              <a:rPr lang="da-DK" sz="3200" dirty="0" smtClean="0">
                <a:latin typeface="Arial" pitchFamily="34" charset="0"/>
                <a:cs typeface="Arial" pitchFamily="34" charset="0"/>
              </a:rPr>
            </a:br>
            <a:r>
              <a:rPr lang="da-DK" sz="3200" dirty="0" smtClean="0">
                <a:latin typeface="Arial" pitchFamily="34" charset="0"/>
                <a:cs typeface="Arial" pitchFamily="34" charset="0"/>
              </a:rPr>
              <a:t>(og det kan gå begge veje)</a:t>
            </a:r>
            <a:endParaRPr lang="da-DK" sz="3200" dirty="0">
              <a:latin typeface="Arial" pitchFamily="34" charset="0"/>
              <a:cs typeface="Arial" pitchFamily="34" charset="0"/>
            </a:endParaRPr>
          </a:p>
        </p:txBody>
      </p:sp>
      <p:sp>
        <p:nvSpPr>
          <p:cNvPr id="18448" name="AutoShape 16"/>
          <p:cNvSpPr>
            <a:spLocks noChangeArrowheads="1"/>
          </p:cNvSpPr>
          <p:nvPr/>
        </p:nvSpPr>
        <p:spPr bwMode="auto">
          <a:xfrm>
            <a:off x="820836" y="2357586"/>
            <a:ext cx="2066925" cy="3591694"/>
          </a:xfrm>
          <a:prstGeom prst="roundRect">
            <a:avLst>
              <a:gd name="adj" fmla="val 16667"/>
            </a:avLst>
          </a:prstGeom>
          <a:solidFill>
            <a:srgbClr val="4BACC6"/>
          </a:solidFill>
          <a:ln w="127000" cmpd="dbl">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2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Entrepren</a:t>
            </a:r>
            <a:r>
              <a:rPr kumimoji="0" lang="da-DK" sz="2000" b="1" i="0" u="none" strike="noStrike" cap="none" normalizeH="0" baseline="0" dirty="0" smtClean="0">
                <a:ln>
                  <a:noFill/>
                </a:ln>
                <a:solidFill>
                  <a:srgbClr val="FFFFFF"/>
                </a:solidFill>
                <a:effectLst/>
                <a:latin typeface="Calibri"/>
                <a:ea typeface="Calibri" pitchFamily="34" charset="0"/>
                <a:cs typeface="Arial" pitchFamily="34" charset="0"/>
              </a:rPr>
              <a:t>ø</a:t>
            </a:r>
            <a:r>
              <a:rPr kumimoji="0" lang="da-DK" sz="2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r</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Ledelse</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Byggeledelse</a:t>
            </a:r>
            <a:endParaRPr kumimoji="0" lang="da-D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47" name="AutoShape 15"/>
          <p:cNvSpPr>
            <a:spLocks noChangeShapeType="1"/>
          </p:cNvSpPr>
          <p:nvPr/>
        </p:nvSpPr>
        <p:spPr bwMode="auto">
          <a:xfrm>
            <a:off x="835124" y="3700611"/>
            <a:ext cx="2066925" cy="0"/>
          </a:xfrm>
          <a:prstGeom prst="straightConnector1">
            <a:avLst/>
          </a:prstGeom>
          <a:noFill/>
          <a:ln w="15875">
            <a:solidFill>
              <a:srgbClr val="FFFFFF"/>
            </a:solidFill>
            <a:prstDash val="dash"/>
            <a:round/>
            <a:headEnd/>
            <a:tailEnd/>
          </a:ln>
        </p:spPr>
        <p:txBody>
          <a:bodyPr vert="horz" wrap="square" lIns="91440" tIns="45720" rIns="91440" bIns="45720" numCol="1" anchor="t" anchorCtr="0" compatLnSpc="1">
            <a:prstTxWarp prst="textNoShape">
              <a:avLst/>
            </a:prstTxWarp>
          </a:bodyPr>
          <a:lstStyle/>
          <a:p>
            <a:endParaRPr lang="da-DK"/>
          </a:p>
        </p:txBody>
      </p:sp>
      <p:sp>
        <p:nvSpPr>
          <p:cNvPr id="18446" name="AutoShape 14"/>
          <p:cNvSpPr>
            <a:spLocks noChangeArrowheads="1"/>
          </p:cNvSpPr>
          <p:nvPr/>
        </p:nvSpPr>
        <p:spPr bwMode="auto">
          <a:xfrm>
            <a:off x="3532832" y="2357586"/>
            <a:ext cx="2066925" cy="3591694"/>
          </a:xfrm>
          <a:prstGeom prst="roundRect">
            <a:avLst>
              <a:gd name="adj" fmla="val 16667"/>
            </a:avLst>
          </a:prstGeom>
          <a:solidFill>
            <a:srgbClr val="4BACC6"/>
          </a:solidFill>
          <a:ln w="127000" cmpd="dbl">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2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Bygherre</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Ledelse</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Byggeledelse</a:t>
            </a:r>
            <a:endParaRPr kumimoji="0" lang="da-D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45" name="AutoShape 13"/>
          <p:cNvSpPr>
            <a:spLocks noChangeArrowheads="1"/>
          </p:cNvSpPr>
          <p:nvPr/>
        </p:nvSpPr>
        <p:spPr bwMode="auto">
          <a:xfrm>
            <a:off x="6214417" y="2357586"/>
            <a:ext cx="2066925" cy="3591694"/>
          </a:xfrm>
          <a:prstGeom prst="roundRect">
            <a:avLst>
              <a:gd name="adj" fmla="val 16667"/>
            </a:avLst>
          </a:prstGeom>
          <a:solidFill>
            <a:srgbClr val="4BACC6"/>
          </a:solidFill>
          <a:ln w="127000" cmpd="dbl">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2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R</a:t>
            </a:r>
            <a:r>
              <a:rPr kumimoji="0" lang="da-DK" sz="2000" b="1" i="0" u="none" strike="noStrike" cap="none" normalizeH="0" baseline="0" dirty="0" smtClean="0">
                <a:ln>
                  <a:noFill/>
                </a:ln>
                <a:solidFill>
                  <a:srgbClr val="FFFFFF"/>
                </a:solidFill>
                <a:effectLst/>
                <a:latin typeface="Calibri"/>
                <a:ea typeface="Calibri" pitchFamily="34" charset="0"/>
                <a:cs typeface="Arial" pitchFamily="34" charset="0"/>
              </a:rPr>
              <a:t>å</a:t>
            </a:r>
            <a:r>
              <a:rPr kumimoji="0" lang="da-DK" sz="2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dgiver</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Ledelse</a:t>
            </a:r>
            <a:endParaRPr kumimoji="0" lang="da-DK"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da-DK" sz="1600" b="1" dirty="0" smtClean="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a-DK"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Byggeledelse</a:t>
            </a:r>
            <a:endParaRPr kumimoji="0" lang="da-D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44" name="AutoShape 12"/>
          <p:cNvSpPr>
            <a:spLocks noChangeShapeType="1"/>
          </p:cNvSpPr>
          <p:nvPr/>
        </p:nvSpPr>
        <p:spPr bwMode="auto">
          <a:xfrm>
            <a:off x="6223942" y="3700611"/>
            <a:ext cx="2066925" cy="0"/>
          </a:xfrm>
          <a:prstGeom prst="straightConnector1">
            <a:avLst/>
          </a:prstGeom>
          <a:noFill/>
          <a:ln w="15875">
            <a:solidFill>
              <a:srgbClr val="FFFFFF"/>
            </a:solidFill>
            <a:prstDash val="dash"/>
            <a:round/>
            <a:headEnd/>
            <a:tailEnd/>
          </a:ln>
        </p:spPr>
        <p:txBody>
          <a:bodyPr vert="horz" wrap="square" lIns="91440" tIns="45720" rIns="91440" bIns="45720" numCol="1" anchor="t" anchorCtr="0" compatLnSpc="1">
            <a:prstTxWarp prst="textNoShape">
              <a:avLst/>
            </a:prstTxWarp>
          </a:bodyPr>
          <a:lstStyle/>
          <a:p>
            <a:endParaRPr lang="da-DK"/>
          </a:p>
        </p:txBody>
      </p:sp>
      <p:sp>
        <p:nvSpPr>
          <p:cNvPr id="18443" name="AutoShape 11"/>
          <p:cNvSpPr>
            <a:spLocks noChangeArrowheads="1"/>
          </p:cNvSpPr>
          <p:nvPr/>
        </p:nvSpPr>
        <p:spPr bwMode="auto">
          <a:xfrm rot="-5400000">
            <a:off x="1788269" y="2656805"/>
            <a:ext cx="1709737" cy="3686175"/>
          </a:xfrm>
          <a:custGeom>
            <a:avLst/>
            <a:gdLst>
              <a:gd name="G0" fmla="+- 14635 0 0"/>
              <a:gd name="G1" fmla="+- 2452 0 0"/>
              <a:gd name="G2" fmla="+- 12158 0 2452"/>
              <a:gd name="G3" fmla="+- G2 0 2452"/>
              <a:gd name="G4" fmla="*/ G3 32768 32059"/>
              <a:gd name="G5" fmla="*/ G4 1 2"/>
              <a:gd name="G6" fmla="+- 21600 0 14635"/>
              <a:gd name="G7" fmla="*/ G6 2452 6079"/>
              <a:gd name="G8" fmla="+- G7 14635 0"/>
              <a:gd name="T0" fmla="*/ 14635 w 21600"/>
              <a:gd name="T1" fmla="*/ 0 h 21600"/>
              <a:gd name="T2" fmla="*/ 14635 w 21600"/>
              <a:gd name="T3" fmla="*/ 12158 h 21600"/>
              <a:gd name="T4" fmla="*/ 370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635" y="0"/>
                </a:lnTo>
                <a:lnTo>
                  <a:pt x="14635" y="2452"/>
                </a:lnTo>
                <a:lnTo>
                  <a:pt x="12427" y="2452"/>
                </a:lnTo>
                <a:cubicBezTo>
                  <a:pt x="5564" y="2452"/>
                  <a:pt x="0" y="6798"/>
                  <a:pt x="0" y="12158"/>
                </a:cubicBezTo>
                <a:lnTo>
                  <a:pt x="0" y="21600"/>
                </a:lnTo>
                <a:lnTo>
                  <a:pt x="7414" y="21600"/>
                </a:lnTo>
                <a:lnTo>
                  <a:pt x="7414" y="12158"/>
                </a:lnTo>
                <a:cubicBezTo>
                  <a:pt x="7414" y="10804"/>
                  <a:pt x="9658" y="9706"/>
                  <a:pt x="12427" y="9706"/>
                </a:cubicBezTo>
                <a:lnTo>
                  <a:pt x="14635" y="9706"/>
                </a:lnTo>
                <a:lnTo>
                  <a:pt x="14635" y="12158"/>
                </a:lnTo>
                <a:close/>
              </a:path>
            </a:pathLst>
          </a:custGeom>
          <a:solidFill>
            <a:srgbClr val="E36C0A">
              <a:alpha val="20000"/>
            </a:srgbClr>
          </a:solidFill>
          <a:ln w="2857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da-DK"/>
          </a:p>
        </p:txBody>
      </p:sp>
      <p:sp>
        <p:nvSpPr>
          <p:cNvPr id="18442" name="AutoShape 10"/>
          <p:cNvSpPr>
            <a:spLocks noChangeShapeType="1"/>
          </p:cNvSpPr>
          <p:nvPr/>
        </p:nvSpPr>
        <p:spPr bwMode="auto">
          <a:xfrm>
            <a:off x="3532832" y="3700611"/>
            <a:ext cx="2066925" cy="0"/>
          </a:xfrm>
          <a:prstGeom prst="straightConnector1">
            <a:avLst/>
          </a:prstGeom>
          <a:noFill/>
          <a:ln w="15875">
            <a:solidFill>
              <a:srgbClr val="FFFFFF"/>
            </a:solidFill>
            <a:prstDash val="dash"/>
            <a:round/>
            <a:headEnd/>
            <a:tailEnd/>
          </a:ln>
        </p:spPr>
        <p:txBody>
          <a:bodyPr vert="horz" wrap="square" lIns="91440" tIns="45720" rIns="91440" bIns="45720" numCol="1" anchor="t" anchorCtr="0" compatLnSpc="1">
            <a:prstTxWarp prst="textNoShape">
              <a:avLst/>
            </a:prstTxWarp>
          </a:bodyPr>
          <a:lstStyle/>
          <a:p>
            <a:endParaRPr lang="da-DK"/>
          </a:p>
        </p:txBody>
      </p:sp>
      <p:sp>
        <p:nvSpPr>
          <p:cNvPr id="18441" name="AutoShape 9"/>
          <p:cNvSpPr>
            <a:spLocks noChangeArrowheads="1"/>
          </p:cNvSpPr>
          <p:nvPr/>
        </p:nvSpPr>
        <p:spPr bwMode="auto">
          <a:xfrm rot="5400000" flipH="1">
            <a:off x="5618460" y="2656805"/>
            <a:ext cx="1709737" cy="3686175"/>
          </a:xfrm>
          <a:custGeom>
            <a:avLst/>
            <a:gdLst>
              <a:gd name="G0" fmla="+- 14635 0 0"/>
              <a:gd name="G1" fmla="+- 2452 0 0"/>
              <a:gd name="G2" fmla="+- 12158 0 2452"/>
              <a:gd name="G3" fmla="+- G2 0 2452"/>
              <a:gd name="G4" fmla="*/ G3 32768 32059"/>
              <a:gd name="G5" fmla="*/ G4 1 2"/>
              <a:gd name="G6" fmla="+- 21600 0 14635"/>
              <a:gd name="G7" fmla="*/ G6 2452 6079"/>
              <a:gd name="G8" fmla="+- G7 14635 0"/>
              <a:gd name="T0" fmla="*/ 14635 w 21600"/>
              <a:gd name="T1" fmla="*/ 0 h 21600"/>
              <a:gd name="T2" fmla="*/ 14635 w 21600"/>
              <a:gd name="T3" fmla="*/ 12158 h 21600"/>
              <a:gd name="T4" fmla="*/ 370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4635" y="0"/>
                </a:lnTo>
                <a:lnTo>
                  <a:pt x="14635" y="2452"/>
                </a:lnTo>
                <a:lnTo>
                  <a:pt x="12427" y="2452"/>
                </a:lnTo>
                <a:cubicBezTo>
                  <a:pt x="5564" y="2452"/>
                  <a:pt x="0" y="6798"/>
                  <a:pt x="0" y="12158"/>
                </a:cubicBezTo>
                <a:lnTo>
                  <a:pt x="0" y="21600"/>
                </a:lnTo>
                <a:lnTo>
                  <a:pt x="7414" y="21600"/>
                </a:lnTo>
                <a:lnTo>
                  <a:pt x="7414" y="12158"/>
                </a:lnTo>
                <a:cubicBezTo>
                  <a:pt x="7414" y="10804"/>
                  <a:pt x="9658" y="9706"/>
                  <a:pt x="12427" y="9706"/>
                </a:cubicBezTo>
                <a:lnTo>
                  <a:pt x="14635" y="9706"/>
                </a:lnTo>
                <a:lnTo>
                  <a:pt x="14635" y="12158"/>
                </a:lnTo>
                <a:close/>
              </a:path>
            </a:pathLst>
          </a:custGeom>
          <a:solidFill>
            <a:srgbClr val="E36C0A">
              <a:alpha val="20000"/>
            </a:srgbClr>
          </a:solidFill>
          <a:ln w="2857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da-DK"/>
          </a:p>
        </p:txBody>
      </p:sp>
      <p:sp>
        <p:nvSpPr>
          <p:cNvPr id="18440" name="AutoShape 8"/>
          <p:cNvSpPr>
            <a:spLocks noChangeArrowheads="1"/>
          </p:cNvSpPr>
          <p:nvPr/>
        </p:nvSpPr>
        <p:spPr bwMode="auto">
          <a:xfrm>
            <a:off x="2752675" y="4809182"/>
            <a:ext cx="466725" cy="361950"/>
          </a:xfrm>
          <a:prstGeom prst="wedgeRoundRectCallout">
            <a:avLst>
              <a:gd name="adj1" fmla="val -40338"/>
              <a:gd name="adj2" fmla="val 82106"/>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rgbClr val="FFFFFF"/>
                </a:solidFill>
                <a:effectLst/>
                <a:latin typeface="Arial" pitchFamily="34" charset="0"/>
                <a:ea typeface="Calibri" pitchFamily="34" charset="0"/>
                <a:cs typeface="Arial" pitchFamily="34" charset="0"/>
              </a:rPr>
              <a:t>!!!</a:t>
            </a:r>
            <a:endParaRPr kumimoji="0" 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18439" name="AutoShape 7"/>
          <p:cNvSpPr>
            <a:spLocks noChangeArrowheads="1"/>
          </p:cNvSpPr>
          <p:nvPr/>
        </p:nvSpPr>
        <p:spPr bwMode="auto">
          <a:xfrm>
            <a:off x="1895425" y="4504382"/>
            <a:ext cx="466725" cy="485775"/>
          </a:xfrm>
          <a:prstGeom prst="wedgeRoundRectCallout">
            <a:avLst>
              <a:gd name="adj1" fmla="val -42380"/>
              <a:gd name="adj2" fmla="val 58236"/>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rPr>
              <a:t></a:t>
            </a:r>
          </a:p>
        </p:txBody>
      </p:sp>
      <p:sp>
        <p:nvSpPr>
          <p:cNvPr id="18438" name="AutoShape 6"/>
          <p:cNvSpPr>
            <a:spLocks noChangeArrowheads="1"/>
          </p:cNvSpPr>
          <p:nvPr/>
        </p:nvSpPr>
        <p:spPr bwMode="auto">
          <a:xfrm>
            <a:off x="3800425" y="4809182"/>
            <a:ext cx="466725" cy="428625"/>
          </a:xfrm>
          <a:prstGeom prst="wedgeRoundRectCallout">
            <a:avLst>
              <a:gd name="adj1" fmla="val -42380"/>
              <a:gd name="adj2" fmla="val 72667"/>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rPr>
              <a:t></a:t>
            </a:r>
            <a:endParaRPr kumimoji="0" lang="da-DK"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endParaRPr>
          </a:p>
        </p:txBody>
      </p:sp>
      <p:sp>
        <p:nvSpPr>
          <p:cNvPr id="18437" name="AutoShape 5"/>
          <p:cNvSpPr>
            <a:spLocks noChangeArrowheads="1"/>
          </p:cNvSpPr>
          <p:nvPr/>
        </p:nvSpPr>
        <p:spPr bwMode="auto">
          <a:xfrm>
            <a:off x="1619200" y="3828107"/>
            <a:ext cx="466725" cy="361950"/>
          </a:xfrm>
          <a:prstGeom prst="wedgeRoundRectCallout">
            <a:avLst>
              <a:gd name="adj1" fmla="val -42380"/>
              <a:gd name="adj2" fmla="val 95264"/>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rgbClr val="FFFFFF"/>
                </a:solidFill>
                <a:effectLst/>
                <a:latin typeface="Arial" pitchFamily="34" charset="0"/>
                <a:ea typeface="Calibri" pitchFamily="34" charset="0"/>
                <a:cs typeface="Arial" pitchFamily="34" charset="0"/>
              </a:rPr>
              <a:t>?</a:t>
            </a:r>
            <a:endParaRPr kumimoji="0" 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18436" name="AutoShape 4"/>
          <p:cNvSpPr>
            <a:spLocks noChangeArrowheads="1"/>
          </p:cNvSpPr>
          <p:nvPr/>
        </p:nvSpPr>
        <p:spPr bwMode="auto">
          <a:xfrm>
            <a:off x="6068516" y="4809182"/>
            <a:ext cx="466725" cy="361950"/>
          </a:xfrm>
          <a:prstGeom prst="wedgeRoundRectCallout">
            <a:avLst>
              <a:gd name="adj1" fmla="val -38301"/>
              <a:gd name="adj2" fmla="val 79472"/>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rgbClr val="FFFFFF"/>
                </a:solidFill>
                <a:effectLst/>
                <a:latin typeface="Arial" pitchFamily="34" charset="0"/>
                <a:ea typeface="Calibri" pitchFamily="34" charset="0"/>
                <a:cs typeface="Arial" pitchFamily="34" charset="0"/>
              </a:rPr>
              <a:t>!!!</a:t>
            </a:r>
            <a:endParaRPr kumimoji="0" lang="da-DK" sz="1800" b="0" i="0" u="none" strike="noStrike" cap="none" normalizeH="0" baseline="0" smtClean="0">
              <a:ln>
                <a:noFill/>
              </a:ln>
              <a:solidFill>
                <a:schemeClr val="tx1"/>
              </a:solidFill>
              <a:effectLst/>
              <a:latin typeface="Arial" pitchFamily="34" charset="0"/>
              <a:cs typeface="Arial" pitchFamily="34" charset="0"/>
            </a:endParaRPr>
          </a:p>
        </p:txBody>
      </p:sp>
      <p:sp>
        <p:nvSpPr>
          <p:cNvPr id="18435" name="AutoShape 3"/>
          <p:cNvSpPr>
            <a:spLocks noChangeArrowheads="1"/>
          </p:cNvSpPr>
          <p:nvPr/>
        </p:nvSpPr>
        <p:spPr bwMode="auto">
          <a:xfrm>
            <a:off x="6811466" y="4561532"/>
            <a:ext cx="466725" cy="496888"/>
          </a:xfrm>
          <a:prstGeom prst="wedgeRoundRectCallout">
            <a:avLst>
              <a:gd name="adj1" fmla="val -42380"/>
              <a:gd name="adj2" fmla="val 55745"/>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rPr>
              <a:t></a:t>
            </a:r>
          </a:p>
        </p:txBody>
      </p:sp>
      <p:sp>
        <p:nvSpPr>
          <p:cNvPr id="18434" name="AutoShape 2"/>
          <p:cNvSpPr>
            <a:spLocks noChangeArrowheads="1"/>
          </p:cNvSpPr>
          <p:nvPr/>
        </p:nvSpPr>
        <p:spPr bwMode="auto">
          <a:xfrm>
            <a:off x="4801691" y="4809182"/>
            <a:ext cx="466725" cy="428625"/>
          </a:xfrm>
          <a:prstGeom prst="wedgeRoundRectCallout">
            <a:avLst>
              <a:gd name="adj1" fmla="val -42380"/>
              <a:gd name="adj2" fmla="val 72667"/>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rPr>
              <a:t></a:t>
            </a:r>
            <a:endParaRPr kumimoji="0" lang="da-DK"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sz="2600" b="1" i="0" u="none" strike="noStrike" cap="none" normalizeH="0" baseline="0" smtClean="0">
              <a:ln>
                <a:noFill/>
              </a:ln>
              <a:solidFill>
                <a:srgbClr val="FFFFFF"/>
              </a:solidFill>
              <a:effectLst/>
              <a:latin typeface="Arial" pitchFamily="34" charset="0"/>
              <a:ea typeface="Calibri" pitchFamily="34" charset="0"/>
              <a:cs typeface="Arial" pitchFamily="34" charset="0"/>
              <a:sym typeface="Wingdings" pitchFamily="2" charset="2"/>
            </a:endParaRPr>
          </a:p>
        </p:txBody>
      </p:sp>
      <p:sp>
        <p:nvSpPr>
          <p:cNvPr id="18433" name="AutoShape 1"/>
          <p:cNvSpPr>
            <a:spLocks noChangeArrowheads="1"/>
          </p:cNvSpPr>
          <p:nvPr/>
        </p:nvSpPr>
        <p:spPr bwMode="auto">
          <a:xfrm>
            <a:off x="7059116" y="3828107"/>
            <a:ext cx="466725" cy="361950"/>
          </a:xfrm>
          <a:prstGeom prst="wedgeRoundRectCallout">
            <a:avLst>
              <a:gd name="adj1" fmla="val -42380"/>
              <a:gd name="adj2" fmla="val 95264"/>
              <a:gd name="adj3" fmla="val 16667"/>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a-DK" sz="1600" b="1" i="0" u="none" strike="noStrike" cap="none" normalizeH="0" baseline="0" smtClean="0">
                <a:ln>
                  <a:noFill/>
                </a:ln>
                <a:solidFill>
                  <a:srgbClr val="FFFFFF"/>
                </a:solidFill>
                <a:effectLst/>
                <a:latin typeface="Arial" pitchFamily="34" charset="0"/>
                <a:ea typeface="Calibri" pitchFamily="34" charset="0"/>
                <a:cs typeface="Arial" pitchFamily="34" charset="0"/>
              </a:rPr>
              <a:t>?</a:t>
            </a:r>
            <a:endParaRPr kumimoji="0" lang="da-DK" sz="1800" b="0" i="0" u="none" strike="noStrike" cap="none" normalizeH="0" baseline="0" smtClean="0">
              <a:ln>
                <a:noFill/>
              </a:ln>
              <a:solidFill>
                <a:schemeClr val="tx1"/>
              </a:solidFill>
              <a:effectLst/>
              <a:latin typeface="Arial" pitchFamily="34" charset="0"/>
              <a:cs typeface="Arial" pitchFamily="34" charset="0"/>
            </a:endParaRPr>
          </a:p>
        </p:txBody>
      </p:sp>
      <p:pic>
        <p:nvPicPr>
          <p:cNvPr id="22" name="Billede 21" descr="bygge-dialog-2.jpg"/>
          <p:cNvPicPr>
            <a:picLocks noChangeAspect="1"/>
          </p:cNvPicPr>
          <p:nvPr/>
        </p:nvPicPr>
        <p:blipFill>
          <a:blip r:embed="rId2" cstate="print"/>
          <a:stretch>
            <a:fillRect/>
          </a:stretch>
        </p:blipFill>
        <p:spPr>
          <a:xfrm>
            <a:off x="6084168" y="332656"/>
            <a:ext cx="2521379" cy="1320572"/>
          </a:xfrm>
          <a:prstGeom prst="rect">
            <a:avLst/>
          </a:prstGeom>
          <a:ln>
            <a:solidFill>
              <a:schemeClr val="bg1">
                <a:lumMod val="75000"/>
              </a:schemeClr>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3600" dirty="0" smtClean="0">
                <a:latin typeface="Arial" pitchFamily="34" charset="0"/>
                <a:cs typeface="Arial" pitchFamily="34" charset="0"/>
              </a:rPr>
              <a:t>Sådan kommer du i gang</a:t>
            </a:r>
            <a:endParaRPr lang="da-DK" sz="3600" dirty="0">
              <a:latin typeface="Arial" pitchFamily="34" charset="0"/>
              <a:cs typeface="Arial" pitchFamily="34" charset="0"/>
            </a:endParaRPr>
          </a:p>
        </p:txBody>
      </p:sp>
      <p:sp>
        <p:nvSpPr>
          <p:cNvPr id="5" name="AutoShape 16"/>
          <p:cNvSpPr>
            <a:spLocks noChangeArrowheads="1"/>
          </p:cNvSpPr>
          <p:nvPr/>
        </p:nvSpPr>
        <p:spPr bwMode="auto">
          <a:xfrm>
            <a:off x="683568" y="1988984"/>
            <a:ext cx="7567588" cy="1296000"/>
          </a:xfrm>
          <a:prstGeom prst="roundRect">
            <a:avLst>
              <a:gd name="adj" fmla="val 16667"/>
            </a:avLst>
          </a:prstGeom>
          <a:solidFill>
            <a:srgbClr val="4BACC6"/>
          </a:solidFill>
          <a:ln w="127000" cmpd="dbl">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342900" indent="-342900">
              <a:buFont typeface="+mj-lt"/>
              <a:buAutoNum type="arabicPeriod"/>
            </a:pPr>
            <a:r>
              <a:rPr lang="da-DK" dirty="0" smtClean="0">
                <a:solidFill>
                  <a:schemeClr val="bg1"/>
                </a:solidFill>
                <a:latin typeface="Arial" pitchFamily="34" charset="0"/>
                <a:cs typeface="Arial" pitchFamily="34" charset="0"/>
              </a:rPr>
              <a:t>Bliv medlem</a:t>
            </a:r>
          </a:p>
          <a:p>
            <a:pPr marL="342900" indent="-342900">
              <a:buFont typeface="+mj-lt"/>
              <a:buAutoNum type="arabicPeriod"/>
            </a:pPr>
            <a:r>
              <a:rPr lang="da-DK" dirty="0" smtClean="0">
                <a:solidFill>
                  <a:schemeClr val="bg1"/>
                </a:solidFill>
                <a:latin typeface="Arial" pitchFamily="34" charset="0"/>
                <a:cs typeface="Arial" pitchFamily="34" charset="0"/>
              </a:rPr>
              <a:t>Tilmeld din byggesag online – det tager 5 minutter</a:t>
            </a:r>
          </a:p>
          <a:p>
            <a:pPr marL="342900" indent="-342900">
              <a:buFont typeface="+mj-lt"/>
              <a:buAutoNum type="arabicPeriod"/>
            </a:pPr>
            <a:r>
              <a:rPr lang="da-DK" dirty="0" smtClean="0">
                <a:solidFill>
                  <a:schemeClr val="bg1"/>
                </a:solidFill>
                <a:latin typeface="Arial" pitchFamily="34" charset="0"/>
                <a:cs typeface="Arial" pitchFamily="34" charset="0"/>
              </a:rPr>
              <a:t>Vælg standard </a:t>
            </a:r>
            <a:r>
              <a:rPr lang="da-DK" dirty="0" err="1" smtClean="0">
                <a:solidFill>
                  <a:schemeClr val="bg1"/>
                </a:solidFill>
                <a:latin typeface="Arial" pitchFamily="34" charset="0"/>
                <a:cs typeface="Arial" pitchFamily="34" charset="0"/>
              </a:rPr>
              <a:t>setup</a:t>
            </a:r>
            <a:r>
              <a:rPr lang="da-DK" dirty="0" smtClean="0">
                <a:solidFill>
                  <a:schemeClr val="bg1"/>
                </a:solidFill>
                <a:latin typeface="Arial" pitchFamily="34" charset="0"/>
                <a:cs typeface="Arial" pitchFamily="34" charset="0"/>
              </a:rPr>
              <a:t> </a:t>
            </a:r>
            <a:r>
              <a:rPr lang="da-DK" smtClean="0">
                <a:solidFill>
                  <a:schemeClr val="bg1"/>
                </a:solidFill>
                <a:latin typeface="Arial" pitchFamily="34" charset="0"/>
                <a:cs typeface="Arial" pitchFamily="34" charset="0"/>
              </a:rPr>
              <a:t>eller </a:t>
            </a:r>
            <a:r>
              <a:rPr lang="da-DK" smtClean="0">
                <a:solidFill>
                  <a:schemeClr val="bg1"/>
                </a:solidFill>
                <a:latin typeface="Arial" pitchFamily="34" charset="0"/>
                <a:cs typeface="Arial" pitchFamily="34" charset="0"/>
              </a:rPr>
              <a:t>opret </a:t>
            </a:r>
            <a:r>
              <a:rPr lang="da-DK" dirty="0" smtClean="0">
                <a:solidFill>
                  <a:schemeClr val="bg1"/>
                </a:solidFill>
                <a:latin typeface="Arial" pitchFamily="34" charset="0"/>
                <a:cs typeface="Arial" pitchFamily="34" charset="0"/>
              </a:rPr>
              <a:t>egne spørgsmål</a:t>
            </a:r>
          </a:p>
          <a:p>
            <a:pPr marL="342900" indent="-342900">
              <a:buFont typeface="+mj-lt"/>
              <a:buAutoNum type="arabicPeriod"/>
            </a:pPr>
            <a:r>
              <a:rPr lang="da-DK" dirty="0" smtClean="0">
                <a:solidFill>
                  <a:schemeClr val="bg1"/>
                </a:solidFill>
                <a:latin typeface="Arial" pitchFamily="34" charset="0"/>
                <a:cs typeface="Arial" pitchFamily="34" charset="0"/>
              </a:rPr>
              <a:t>Vælg antallet af målinger og opret respondenter</a:t>
            </a:r>
            <a:endParaRPr lang="da-DK" b="1" dirty="0" smtClean="0">
              <a:solidFill>
                <a:schemeClr val="bg1"/>
              </a:solidFill>
              <a:latin typeface="Arial" pitchFamily="34" charset="0"/>
              <a:cs typeface="Arial" pitchFamily="34" charset="0"/>
            </a:endParaRPr>
          </a:p>
          <a:p>
            <a:pPr marL="342900" indent="-342900">
              <a:buFont typeface="+mj-lt"/>
              <a:buAutoNum type="arabicPeriod"/>
            </a:pPr>
            <a:endParaRPr lang="da-DK" dirty="0" smtClean="0">
              <a:solidFill>
                <a:schemeClr val="bg1"/>
              </a:solidFill>
              <a:latin typeface="Arial" pitchFamily="34" charset="0"/>
              <a:cs typeface="Arial" pitchFamily="34" charset="0"/>
            </a:endParaRPr>
          </a:p>
        </p:txBody>
      </p:sp>
      <p:pic>
        <p:nvPicPr>
          <p:cNvPr id="19458" name="Picture 2" descr="https://byggerating.dk/media/1253/shutterstock_172720970_big-thumb.jpg"/>
          <p:cNvPicPr>
            <a:picLocks noChangeAspect="1" noChangeArrowheads="1"/>
          </p:cNvPicPr>
          <p:nvPr/>
        </p:nvPicPr>
        <p:blipFill>
          <a:blip r:embed="rId2" cstate="print"/>
          <a:srcRect/>
          <a:stretch>
            <a:fillRect/>
          </a:stretch>
        </p:blipFill>
        <p:spPr bwMode="auto">
          <a:xfrm>
            <a:off x="6955012" y="2060992"/>
            <a:ext cx="1080120" cy="1080120"/>
          </a:xfrm>
          <a:prstGeom prst="rect">
            <a:avLst/>
          </a:prstGeom>
          <a:noFill/>
        </p:spPr>
      </p:pic>
      <p:sp>
        <p:nvSpPr>
          <p:cNvPr id="7" name="AutoShape 16"/>
          <p:cNvSpPr>
            <a:spLocks noChangeArrowheads="1"/>
          </p:cNvSpPr>
          <p:nvPr/>
        </p:nvSpPr>
        <p:spPr bwMode="auto">
          <a:xfrm>
            <a:off x="683568" y="3933056"/>
            <a:ext cx="7560840" cy="2448000"/>
          </a:xfrm>
          <a:prstGeom prst="roundRect">
            <a:avLst>
              <a:gd name="adj" fmla="val 16667"/>
            </a:avLst>
          </a:prstGeom>
          <a:solidFill>
            <a:srgbClr val="4BACC6"/>
          </a:solidFill>
          <a:ln w="127000" cmpd="dbl">
            <a:solidFill>
              <a:srgbClr val="4BACC6"/>
            </a:solidFill>
            <a:round/>
            <a:headEnd/>
            <a:tailEnd/>
          </a:ln>
          <a:effectLst/>
        </p:spPr>
        <p:txBody>
          <a:bodyPr vert="horz" wrap="square" lIns="91440" tIns="45720" rIns="91440" bIns="45720" numCol="1" anchor="t" anchorCtr="0" compatLnSpc="1">
            <a:prstTxWarp prst="textNoShape">
              <a:avLst/>
            </a:prstTxWarp>
          </a:bodyPr>
          <a:lstStyle/>
          <a:p>
            <a:r>
              <a:rPr lang="da-DK" dirty="0" smtClean="0">
                <a:solidFill>
                  <a:schemeClr val="bg1"/>
                </a:solidFill>
                <a:latin typeface="Arial" pitchFamily="34" charset="0"/>
                <a:cs typeface="Arial" pitchFamily="34" charset="0"/>
              </a:rPr>
              <a:t>Vores system udsender automatisk e-mails til dine respondenter</a:t>
            </a:r>
          </a:p>
          <a:p>
            <a:endParaRPr lang="da-DK" dirty="0" smtClean="0">
              <a:solidFill>
                <a:schemeClr val="bg1"/>
              </a:solidFill>
              <a:latin typeface="Arial" pitchFamily="34" charset="0"/>
              <a:cs typeface="Arial" pitchFamily="34" charset="0"/>
            </a:endParaRPr>
          </a:p>
          <a:p>
            <a:r>
              <a:rPr lang="da-DK" dirty="0" smtClean="0">
                <a:solidFill>
                  <a:schemeClr val="bg1"/>
                </a:solidFill>
                <a:latin typeface="Arial" pitchFamily="34" charset="0"/>
                <a:cs typeface="Arial" pitchFamily="34" charset="0"/>
              </a:rPr>
              <a:t>Download </a:t>
            </a:r>
            <a:r>
              <a:rPr lang="da-DK" b="1" dirty="0" smtClean="0">
                <a:solidFill>
                  <a:schemeClr val="bg1"/>
                </a:solidFill>
                <a:latin typeface="Arial" pitchFamily="34" charset="0"/>
                <a:cs typeface="Arial" pitchFamily="34" charset="0"/>
              </a:rPr>
              <a:t>BYGGE DIALOG rapporten </a:t>
            </a:r>
            <a:r>
              <a:rPr lang="da-DK" dirty="0" smtClean="0">
                <a:solidFill>
                  <a:schemeClr val="bg1"/>
                </a:solidFill>
                <a:latin typeface="Arial" pitchFamily="34" charset="0"/>
                <a:cs typeface="Arial" pitchFamily="34" charset="0"/>
              </a:rPr>
              <a:t>efter hver måling. Diskuter de emner, der er farvet </a:t>
            </a:r>
            <a:r>
              <a:rPr lang="da-DK" b="1" dirty="0" smtClean="0">
                <a:solidFill>
                  <a:srgbClr val="FF0000"/>
                </a:solidFill>
                <a:latin typeface="Arial" pitchFamily="34" charset="0"/>
                <a:cs typeface="Arial" pitchFamily="34" charset="0"/>
              </a:rPr>
              <a:t>rød</a:t>
            </a:r>
            <a:r>
              <a:rPr lang="da-DK" dirty="0" smtClean="0">
                <a:solidFill>
                  <a:schemeClr val="bg1"/>
                </a:solidFill>
                <a:latin typeface="Arial" pitchFamily="34" charset="0"/>
                <a:cs typeface="Arial" pitchFamily="34" charset="0"/>
              </a:rPr>
              <a:t> eller </a:t>
            </a:r>
            <a:r>
              <a:rPr lang="da-DK" b="1" dirty="0" smtClean="0">
                <a:solidFill>
                  <a:schemeClr val="accent6"/>
                </a:solidFill>
                <a:latin typeface="Arial" pitchFamily="34" charset="0"/>
                <a:cs typeface="Arial" pitchFamily="34" charset="0"/>
              </a:rPr>
              <a:t>orange</a:t>
            </a:r>
          </a:p>
          <a:p>
            <a:endParaRPr lang="da-DK" dirty="0" smtClean="0">
              <a:solidFill>
                <a:schemeClr val="bg1"/>
              </a:solidFill>
              <a:latin typeface="Arial" pitchFamily="34" charset="0"/>
              <a:cs typeface="Arial" pitchFamily="34" charset="0"/>
            </a:endParaRPr>
          </a:p>
          <a:p>
            <a:r>
              <a:rPr lang="da-DK" dirty="0" smtClean="0">
                <a:solidFill>
                  <a:schemeClr val="bg1"/>
                </a:solidFill>
                <a:latin typeface="Arial" pitchFamily="34" charset="0"/>
                <a:cs typeface="Arial" pitchFamily="34" charset="0"/>
              </a:rPr>
              <a:t>Du kan se alle resultater på dit </a:t>
            </a:r>
            <a:r>
              <a:rPr lang="da-DK" dirty="0" err="1" smtClean="0">
                <a:solidFill>
                  <a:schemeClr val="bg1"/>
                </a:solidFill>
                <a:latin typeface="Arial" pitchFamily="34" charset="0"/>
                <a:cs typeface="Arial" pitchFamily="34" charset="0"/>
              </a:rPr>
              <a:t>Dashboard</a:t>
            </a:r>
            <a:r>
              <a:rPr lang="da-DK" dirty="0" smtClean="0">
                <a:solidFill>
                  <a:schemeClr val="bg1"/>
                </a:solidFill>
                <a:latin typeface="Arial" pitchFamily="34" charset="0"/>
                <a:cs typeface="Arial" pitchFamily="34" charset="0"/>
              </a:rPr>
              <a:t> på vores hjemmeside</a:t>
            </a:r>
          </a:p>
          <a:p>
            <a:endParaRPr lang="da-DK" dirty="0" smtClean="0">
              <a:solidFill>
                <a:schemeClr val="bg1"/>
              </a:solidFill>
              <a:latin typeface="Arial" pitchFamily="34" charset="0"/>
              <a:cs typeface="Arial" pitchFamily="34" charset="0"/>
            </a:endParaRPr>
          </a:p>
          <a:p>
            <a:r>
              <a:rPr lang="da-DK" dirty="0" smtClean="0">
                <a:solidFill>
                  <a:schemeClr val="bg1"/>
                </a:solidFill>
                <a:latin typeface="Arial" pitchFamily="34" charset="0"/>
                <a:cs typeface="Arial" pitchFamily="34" charset="0"/>
              </a:rPr>
              <a:t>Du kan til enhver tid ændre i opsætningen </a:t>
            </a:r>
            <a:endParaRPr kumimoji="0" lang="da-DK" i="0" u="none" strike="noStrike" cap="none" normalizeH="0" baseline="0" dirty="0" smtClean="0">
              <a:ln>
                <a:noFill/>
              </a:ln>
              <a:solidFill>
                <a:schemeClr val="bg1"/>
              </a:solidFill>
              <a:effectLst/>
              <a:latin typeface="Arial" pitchFamily="34" charset="0"/>
              <a:cs typeface="Arial" pitchFamily="34" charset="0"/>
            </a:endParaRPr>
          </a:p>
        </p:txBody>
      </p:sp>
      <p:pic>
        <p:nvPicPr>
          <p:cNvPr id="8" name="Billede 7" descr="bygge-dialog-2.jpg"/>
          <p:cNvPicPr>
            <a:picLocks noChangeAspect="1"/>
          </p:cNvPicPr>
          <p:nvPr/>
        </p:nvPicPr>
        <p:blipFill>
          <a:blip r:embed="rId3" cstate="print"/>
          <a:stretch>
            <a:fillRect/>
          </a:stretch>
        </p:blipFill>
        <p:spPr>
          <a:xfrm>
            <a:off x="6084168" y="332656"/>
            <a:ext cx="2521379" cy="1320572"/>
          </a:xfrm>
          <a:prstGeom prst="rect">
            <a:avLst/>
          </a:prstGeom>
          <a:ln>
            <a:solidFill>
              <a:schemeClr val="bg1">
                <a:lumMod val="75000"/>
              </a:schemeClr>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344" y="454304"/>
            <a:ext cx="8697144" cy="1252006"/>
          </a:xfrm>
        </p:spPr>
        <p:txBody>
          <a:bodyPr/>
          <a:lstStyle/>
          <a:p>
            <a:endParaRPr lang="da-DK"/>
          </a:p>
        </p:txBody>
      </p:sp>
      <p:graphicFrame>
        <p:nvGraphicFramePr>
          <p:cNvPr id="10" name="Pladsholder til indhold 9"/>
          <p:cNvGraphicFramePr>
            <a:graphicFrameLocks noGrp="1"/>
          </p:cNvGraphicFramePr>
          <p:nvPr>
            <p:ph idx="1"/>
          </p:nvPr>
        </p:nvGraphicFramePr>
        <p:xfrm>
          <a:off x="0" y="0"/>
          <a:ext cx="9144000" cy="6858000"/>
        </p:xfrm>
        <a:graphic>
          <a:graphicData uri="http://schemas.openxmlformats.org/drawingml/2006/table">
            <a:tbl>
              <a:tblPr firstRow="1" bandRow="1">
                <a:tableStyleId>{69CF1AB2-1976-4502-BF36-3FF5EA218861}</a:tableStyleId>
              </a:tblPr>
              <a:tblGrid>
                <a:gridCol w="2483768"/>
                <a:gridCol w="6660232"/>
              </a:tblGrid>
              <a:tr h="1714500">
                <a:tc>
                  <a:txBody>
                    <a:bodyPr/>
                    <a:lstStyle/>
                    <a:p>
                      <a:endParaRPr lang="da-DK" dirty="0">
                        <a:latin typeface="Arial" pitchFamily="34" charset="0"/>
                        <a:cs typeface="Arial" pitchFamily="34" charset="0"/>
                      </a:endParaRPr>
                    </a:p>
                  </a:txBody>
                  <a:tcPr anchor="ctr"/>
                </a:tc>
                <a:tc>
                  <a:txBody>
                    <a:bodyPr/>
                    <a:lstStyle/>
                    <a:p>
                      <a:r>
                        <a:rPr lang="da-DK" sz="2000" b="1" i="0" kern="1200" dirty="0" smtClean="0">
                          <a:solidFill>
                            <a:schemeClr val="dk1"/>
                          </a:solidFill>
                          <a:latin typeface="Arial" pitchFamily="34" charset="0"/>
                          <a:ea typeface="+mn-ea"/>
                          <a:cs typeface="Arial" pitchFamily="34" charset="0"/>
                        </a:rPr>
                        <a:t>Charlotte Nørbak</a:t>
                      </a:r>
                      <a:r>
                        <a:rPr lang="da-DK" sz="1800" b="1" i="0" kern="1200" dirty="0" smtClean="0">
                          <a:solidFill>
                            <a:schemeClr val="dk1"/>
                          </a:solidFill>
                          <a:latin typeface="Arial" pitchFamily="34" charset="0"/>
                          <a:ea typeface="+mn-ea"/>
                          <a:cs typeface="Arial" pitchFamily="34" charset="0"/>
                        </a:rPr>
                        <a:t/>
                      </a:r>
                      <a:br>
                        <a:rPr lang="da-DK" sz="1800" b="1" i="0" kern="1200" dirty="0" smtClean="0">
                          <a:solidFill>
                            <a:schemeClr val="dk1"/>
                          </a:solidFill>
                          <a:latin typeface="Arial" pitchFamily="34" charset="0"/>
                          <a:ea typeface="+mn-ea"/>
                          <a:cs typeface="Arial" pitchFamily="34" charset="0"/>
                        </a:rPr>
                      </a:br>
                      <a:r>
                        <a:rPr lang="da-DK" sz="1600" b="0" i="0" kern="1200" dirty="0" smtClean="0">
                          <a:solidFill>
                            <a:schemeClr val="dk1"/>
                          </a:solidFill>
                          <a:latin typeface="Arial" pitchFamily="34" charset="0"/>
                          <a:ea typeface="+mn-ea"/>
                          <a:cs typeface="Arial" pitchFamily="34" charset="0"/>
                        </a:rPr>
                        <a:t>Byggechef hos </a:t>
                      </a:r>
                      <a:r>
                        <a:rPr lang="da-DK" sz="1600" b="0" i="0" kern="1200" dirty="0" err="1" smtClean="0">
                          <a:solidFill>
                            <a:schemeClr val="dk1"/>
                          </a:solidFill>
                          <a:latin typeface="Arial" pitchFamily="34" charset="0"/>
                          <a:ea typeface="+mn-ea"/>
                          <a:cs typeface="Arial" pitchFamily="34" charset="0"/>
                        </a:rPr>
                        <a:t>Domea</a:t>
                      </a:r>
                      <a:endParaRPr lang="da-DK" sz="1600" dirty="0">
                        <a:latin typeface="Arial" pitchFamily="34" charset="0"/>
                        <a:cs typeface="Arial" pitchFamily="34" charset="0"/>
                      </a:endParaRPr>
                    </a:p>
                  </a:txBody>
                  <a:tcPr anchor="ctr"/>
                </a:tc>
              </a:tr>
              <a:tr h="1714500">
                <a:tc>
                  <a:txBody>
                    <a:bodyPr/>
                    <a:lstStyle/>
                    <a:p>
                      <a:endParaRPr lang="da-DK" dirty="0">
                        <a:latin typeface="Arial" pitchFamily="34" charset="0"/>
                        <a:cs typeface="Arial" pitchFamily="34" charset="0"/>
                      </a:endParaRPr>
                    </a:p>
                  </a:txBody>
                  <a:tcPr anchor="ctr"/>
                </a:tc>
                <a:tc>
                  <a:txBody>
                    <a:bodyPr/>
                    <a:lstStyle/>
                    <a:p>
                      <a:r>
                        <a:rPr lang="da-DK" sz="2000" b="1" i="0" kern="1200" dirty="0" smtClean="0">
                          <a:solidFill>
                            <a:schemeClr val="dk1"/>
                          </a:solidFill>
                          <a:latin typeface="Arial" pitchFamily="34" charset="0"/>
                          <a:ea typeface="+mn-ea"/>
                          <a:cs typeface="Arial" pitchFamily="34" charset="0"/>
                        </a:rPr>
                        <a:t>Karen Schandorph Møller</a:t>
                      </a:r>
                      <a:r>
                        <a:rPr lang="da-DK" sz="1800" b="1" i="0" kern="1200" dirty="0" smtClean="0">
                          <a:solidFill>
                            <a:schemeClr val="dk1"/>
                          </a:solidFill>
                          <a:latin typeface="Arial" pitchFamily="34" charset="0"/>
                          <a:ea typeface="+mn-ea"/>
                          <a:cs typeface="Arial" pitchFamily="34" charset="0"/>
                        </a:rPr>
                        <a:t/>
                      </a:r>
                      <a:br>
                        <a:rPr lang="da-DK" sz="1800" b="1" i="0" kern="1200" dirty="0" smtClean="0">
                          <a:solidFill>
                            <a:schemeClr val="dk1"/>
                          </a:solidFill>
                          <a:latin typeface="Arial" pitchFamily="34" charset="0"/>
                          <a:ea typeface="+mn-ea"/>
                          <a:cs typeface="Arial" pitchFamily="34" charset="0"/>
                        </a:rPr>
                      </a:br>
                      <a:r>
                        <a:rPr lang="da-DK" sz="1600" b="0" i="0" kern="1200" dirty="0" smtClean="0">
                          <a:solidFill>
                            <a:schemeClr val="dk1"/>
                          </a:solidFill>
                          <a:latin typeface="Arial" pitchFamily="34" charset="0"/>
                          <a:ea typeface="+mn-ea"/>
                          <a:cs typeface="Arial" pitchFamily="34" charset="0"/>
                        </a:rPr>
                        <a:t>Arkitekt, Københavns Kommune</a:t>
                      </a:r>
                      <a:endParaRPr lang="da-DK" dirty="0">
                        <a:latin typeface="Arial" pitchFamily="34" charset="0"/>
                        <a:cs typeface="Arial" pitchFamily="34" charset="0"/>
                      </a:endParaRPr>
                    </a:p>
                  </a:txBody>
                  <a:tcPr anchor="ctr"/>
                </a:tc>
              </a:tr>
              <a:tr h="1714500">
                <a:tc>
                  <a:txBody>
                    <a:bodyPr/>
                    <a:lstStyle/>
                    <a:p>
                      <a:endParaRPr lang="da-DK" dirty="0">
                        <a:latin typeface="Arial" pitchFamily="34" charset="0"/>
                        <a:cs typeface="Arial" pitchFamily="34" charset="0"/>
                      </a:endParaRPr>
                    </a:p>
                  </a:txBody>
                  <a:tcPr anchor="ctr"/>
                </a:tc>
                <a:tc>
                  <a:txBody>
                    <a:bodyPr/>
                    <a:lstStyle/>
                    <a:p>
                      <a:r>
                        <a:rPr lang="da-DK" sz="2000" b="1" i="0" kern="1200" dirty="0" smtClean="0">
                          <a:solidFill>
                            <a:schemeClr val="dk1"/>
                          </a:solidFill>
                          <a:latin typeface="Arial" pitchFamily="34" charset="0"/>
                          <a:ea typeface="+mn-ea"/>
                          <a:cs typeface="Arial" pitchFamily="34" charset="0"/>
                        </a:rPr>
                        <a:t>Michael Stensgaard</a:t>
                      </a:r>
                      <a:r>
                        <a:rPr lang="da-DK" dirty="0" smtClean="0">
                          <a:latin typeface="Arial" pitchFamily="34" charset="0"/>
                          <a:cs typeface="Arial" pitchFamily="34" charset="0"/>
                        </a:rPr>
                        <a:t/>
                      </a:r>
                      <a:br>
                        <a:rPr lang="da-DK" dirty="0" smtClean="0">
                          <a:latin typeface="Arial" pitchFamily="34" charset="0"/>
                          <a:cs typeface="Arial" pitchFamily="34" charset="0"/>
                        </a:rPr>
                      </a:br>
                      <a:r>
                        <a:rPr lang="da-DK" sz="1600" b="0" i="0" kern="1200" dirty="0" smtClean="0">
                          <a:solidFill>
                            <a:schemeClr val="dk1"/>
                          </a:solidFill>
                          <a:latin typeface="Arial" pitchFamily="34" charset="0"/>
                          <a:ea typeface="+mn-ea"/>
                          <a:cs typeface="Arial" pitchFamily="34" charset="0"/>
                        </a:rPr>
                        <a:t>Chefkonsulent, Københavns Kommune</a:t>
                      </a:r>
                      <a:endParaRPr lang="da-DK" dirty="0">
                        <a:latin typeface="Arial" pitchFamily="34" charset="0"/>
                        <a:cs typeface="Arial" pitchFamily="34" charset="0"/>
                      </a:endParaRPr>
                    </a:p>
                  </a:txBody>
                  <a:tcPr anchor="ctr"/>
                </a:tc>
              </a:tr>
              <a:tr h="1714500">
                <a:tc>
                  <a:txBody>
                    <a:bodyPr/>
                    <a:lstStyle/>
                    <a:p>
                      <a:endParaRPr lang="da-DK" dirty="0">
                        <a:latin typeface="Arial" pitchFamily="34" charset="0"/>
                        <a:cs typeface="Arial" pitchFamily="34" charset="0"/>
                      </a:endParaRPr>
                    </a:p>
                  </a:txBody>
                  <a:tcPr anchor="ctr"/>
                </a:tc>
                <a:tc>
                  <a:txBody>
                    <a:bodyPr/>
                    <a:lstStyle/>
                    <a:p>
                      <a:r>
                        <a:rPr lang="da-DK" sz="2000" b="1" i="0" kern="1200" dirty="0" smtClean="0">
                          <a:solidFill>
                            <a:schemeClr val="dk1"/>
                          </a:solidFill>
                          <a:latin typeface="Arial" pitchFamily="34" charset="0"/>
                          <a:ea typeface="+mn-ea"/>
                          <a:cs typeface="Arial" pitchFamily="34" charset="0"/>
                        </a:rPr>
                        <a:t>Helmut Melcher</a:t>
                      </a:r>
                      <a:r>
                        <a:rPr lang="da-DK" dirty="0" smtClean="0">
                          <a:latin typeface="Arial" pitchFamily="34" charset="0"/>
                          <a:cs typeface="Arial" pitchFamily="34" charset="0"/>
                        </a:rPr>
                        <a:t/>
                      </a:r>
                      <a:br>
                        <a:rPr lang="da-DK" dirty="0" smtClean="0">
                          <a:latin typeface="Arial" pitchFamily="34" charset="0"/>
                          <a:cs typeface="Arial" pitchFamily="34" charset="0"/>
                        </a:rPr>
                      </a:br>
                      <a:r>
                        <a:rPr lang="da-DK" sz="1600" b="0" i="0" kern="1200" dirty="0" smtClean="0">
                          <a:solidFill>
                            <a:schemeClr val="dk1"/>
                          </a:solidFill>
                          <a:latin typeface="Arial" pitchFamily="34" charset="0"/>
                          <a:ea typeface="+mn-ea"/>
                          <a:cs typeface="Arial" pitchFamily="34" charset="0"/>
                        </a:rPr>
                        <a:t>Markedschef, ANKER HANSEN &amp; CO A/S</a:t>
                      </a:r>
                      <a:endParaRPr lang="da-DK" dirty="0">
                        <a:latin typeface="Arial" pitchFamily="34" charset="0"/>
                        <a:cs typeface="Arial" pitchFamily="34" charset="0"/>
                      </a:endParaRPr>
                    </a:p>
                  </a:txBody>
                  <a:tcPr anchor="ctr"/>
                </a:tc>
              </a:tr>
            </a:tbl>
          </a:graphicData>
        </a:graphic>
      </p:graphicFrame>
      <p:pic>
        <p:nvPicPr>
          <p:cNvPr id="12" name="Picture 8" descr="https://byggerating.dk/media/1287/charlotte-noerbak.jpg?width=120&amp;height=120"/>
          <p:cNvPicPr>
            <a:picLocks noChangeAspect="1" noChangeArrowheads="1"/>
          </p:cNvPicPr>
          <p:nvPr/>
        </p:nvPicPr>
        <p:blipFill>
          <a:blip r:embed="rId2" cstate="print"/>
          <a:srcRect/>
          <a:stretch>
            <a:fillRect/>
          </a:stretch>
        </p:blipFill>
        <p:spPr bwMode="auto">
          <a:xfrm>
            <a:off x="539552" y="232777"/>
            <a:ext cx="1252006" cy="1252007"/>
          </a:xfrm>
          <a:prstGeom prst="rect">
            <a:avLst/>
          </a:prstGeom>
          <a:noFill/>
        </p:spPr>
      </p:pic>
      <p:pic>
        <p:nvPicPr>
          <p:cNvPr id="15370" name="Picture 10" descr="https://byggerating.dk/media/1293/ksm.jpg?width=120&amp;height=120"/>
          <p:cNvPicPr>
            <a:picLocks noChangeAspect="1" noChangeArrowheads="1"/>
          </p:cNvPicPr>
          <p:nvPr/>
        </p:nvPicPr>
        <p:blipFill>
          <a:blip r:embed="rId3" cstate="print"/>
          <a:srcRect/>
          <a:stretch>
            <a:fillRect/>
          </a:stretch>
        </p:blipFill>
        <p:spPr bwMode="auto">
          <a:xfrm>
            <a:off x="502554" y="1988840"/>
            <a:ext cx="1252006" cy="1252007"/>
          </a:xfrm>
          <a:prstGeom prst="rect">
            <a:avLst/>
          </a:prstGeom>
          <a:noFill/>
        </p:spPr>
      </p:pic>
      <p:pic>
        <p:nvPicPr>
          <p:cNvPr id="15372" name="Picture 12" descr="https://byggerating.dk/media/1289/michael_stensgaard.jpg?width=120&amp;height=120"/>
          <p:cNvPicPr>
            <a:picLocks noChangeAspect="1" noChangeArrowheads="1"/>
          </p:cNvPicPr>
          <p:nvPr/>
        </p:nvPicPr>
        <p:blipFill>
          <a:blip r:embed="rId4" cstate="print"/>
          <a:srcRect/>
          <a:stretch>
            <a:fillRect/>
          </a:stretch>
        </p:blipFill>
        <p:spPr bwMode="auto">
          <a:xfrm>
            <a:off x="502554" y="3617153"/>
            <a:ext cx="1252006" cy="1252007"/>
          </a:xfrm>
          <a:prstGeom prst="rect">
            <a:avLst/>
          </a:prstGeom>
          <a:noFill/>
        </p:spPr>
      </p:pic>
      <p:pic>
        <p:nvPicPr>
          <p:cNvPr id="15374" name="Picture 14" descr="https://byggerating.dk/media/1288/helmut-melcher.jpg?width=120&amp;height=120"/>
          <p:cNvPicPr>
            <a:picLocks noChangeAspect="1" noChangeArrowheads="1"/>
          </p:cNvPicPr>
          <p:nvPr/>
        </p:nvPicPr>
        <p:blipFill>
          <a:blip r:embed="rId5" cstate="print"/>
          <a:srcRect/>
          <a:stretch>
            <a:fillRect/>
          </a:stretch>
        </p:blipFill>
        <p:spPr bwMode="auto">
          <a:xfrm>
            <a:off x="502554" y="5345345"/>
            <a:ext cx="1252006" cy="125200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181</Words>
  <Application>Microsoft Office PowerPoint</Application>
  <PresentationFormat>Skærmshow (4:3)</PresentationFormat>
  <Paragraphs>73</Paragraphs>
  <Slides>7</Slides>
  <Notes>0</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Kontortema</vt:lpstr>
      <vt:lpstr>Velkommen</vt:lpstr>
      <vt:lpstr>For millions of years, mankind lived just like the animals. Then something happened which unleashed the power of our imagination. We learned to talk and we learned to listen.  Stephen Hawking</vt:lpstr>
      <vt:lpstr>Dias nummer 3</vt:lpstr>
      <vt:lpstr>BYGGE DIALOG målinger</vt:lpstr>
      <vt:lpstr>Et direkte talerør til ledelsen (og det kan gå begge veje)</vt:lpstr>
      <vt:lpstr>Sådan kommer du i gang</vt:lpstr>
      <vt:lpstr>Dias nummer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Peter Hesdorf</dc:creator>
  <cp:lastModifiedBy>Peter Hesdorf</cp:lastModifiedBy>
  <cp:revision>16</cp:revision>
  <dcterms:created xsi:type="dcterms:W3CDTF">2017-09-21T09:09:37Z</dcterms:created>
  <dcterms:modified xsi:type="dcterms:W3CDTF">2017-09-27T10:01:40Z</dcterms:modified>
</cp:coreProperties>
</file>